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60" r:id="rId5"/>
    <p:sldId id="263" r:id="rId6"/>
    <p:sldId id="265" r:id="rId7"/>
    <p:sldId id="266" r:id="rId8"/>
    <p:sldId id="269" r:id="rId9"/>
    <p:sldId id="271" r:id="rId10"/>
    <p:sldId id="272" r:id="rId11"/>
    <p:sldId id="286" r:id="rId12"/>
    <p:sldId id="268" r:id="rId13"/>
    <p:sldId id="273" r:id="rId14"/>
    <p:sldId id="274" r:id="rId15"/>
    <p:sldId id="276" r:id="rId16"/>
    <p:sldId id="277" r:id="rId17"/>
    <p:sldId id="280" r:id="rId18"/>
    <p:sldId id="278" r:id="rId19"/>
    <p:sldId id="279" r:id="rId20"/>
    <p:sldId id="293" r:id="rId21"/>
    <p:sldId id="290" r:id="rId22"/>
    <p:sldId id="292" r:id="rId23"/>
    <p:sldId id="281" r:id="rId24"/>
    <p:sldId id="275" r:id="rId25"/>
    <p:sldId id="282" r:id="rId26"/>
    <p:sldId id="283" r:id="rId27"/>
    <p:sldId id="285" r:id="rId28"/>
    <p:sldId id="284" r:id="rId29"/>
    <p:sldId id="2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75028"/>
  </p:normalViewPr>
  <p:slideViewPr>
    <p:cSldViewPr snapToGrid="0" snapToObjects="1">
      <p:cViewPr varScale="1">
        <p:scale>
          <a:sx n="118" d="100"/>
          <a:sy n="118" d="100"/>
        </p:scale>
        <p:origin x="9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DCE79-70B1-944C-833C-DB8E84CBC52B}" type="datetimeFigureOut">
              <a:rPr lang="en-US" smtClean="0"/>
              <a:t>6/2/22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B1A7A-86A8-F842-9354-F4C4E06BDC70}" type="slidenum">
              <a:rPr lang="en-US" smtClean="0"/>
              <a:t>‹#›</a:t>
            </a:fld>
            <a:endParaRPr lang="en-US"/>
          </a:p>
        </p:txBody>
      </p:sp>
    </p:spTree>
    <p:extLst>
      <p:ext uri="{BB962C8B-B14F-4D97-AF65-F5344CB8AC3E}">
        <p14:creationId xmlns:p14="http://schemas.microsoft.com/office/powerpoint/2010/main" val="2013996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need for backward compatibility combined with challenges in deploying niche "bag on the side" networks threatens a new ossification in datacenter networking and distributed systems where we are left with programming to the lowest common denominator of TCP transports and commodity Ethernet switches with associated latency, CPU efficiency, and isolation limitations.</a:t>
            </a:r>
          </a:p>
        </p:txBody>
      </p:sp>
      <p:sp>
        <p:nvSpPr>
          <p:cNvPr id="4" name="Slide Number Placeholder 3"/>
          <p:cNvSpPr>
            <a:spLocks noGrp="1"/>
          </p:cNvSpPr>
          <p:nvPr>
            <p:ph type="sldNum" sz="quarter" idx="5"/>
          </p:nvPr>
        </p:nvSpPr>
        <p:spPr/>
        <p:txBody>
          <a:bodyPr/>
          <a:lstStyle/>
          <a:p>
            <a:fld id="{AC8B1A7A-86A8-F842-9354-F4C4E06BDC70}" type="slidenum">
              <a:rPr lang="en-US" smtClean="0"/>
              <a:t>5</a:t>
            </a:fld>
            <a:endParaRPr lang="en-US"/>
          </a:p>
        </p:txBody>
      </p:sp>
    </p:spTree>
    <p:extLst>
      <p:ext uri="{BB962C8B-B14F-4D97-AF65-F5344CB8AC3E}">
        <p14:creationId xmlns:p14="http://schemas.microsoft.com/office/powerpoint/2010/main" val="315102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TiN</a:t>
            </a:r>
            <a:r>
              <a:rPr lang="en-US" dirty="0"/>
              <a:t> chip has an embedded control processor (ECP) to handle all switch side control and monitoring actions. Cost of silicon exerts pressure to make the ECP as simple as possible, as it is replicated in each </a:t>
            </a:r>
            <a:r>
              <a:rPr lang="en-US" dirty="0" err="1"/>
              <a:t>TiN</a:t>
            </a:r>
            <a:r>
              <a:rPr lang="en-US" dirty="0"/>
              <a:t> chip. Where a typical control processor for a </a:t>
            </a:r>
            <a:r>
              <a:rPr lang="en-US" dirty="0" err="1"/>
              <a:t>ToR</a:t>
            </a:r>
            <a:r>
              <a:rPr lang="en-US" dirty="0"/>
              <a:t> might be a multicore, 64-bit processor with 8-16 GB of memory, </a:t>
            </a:r>
            <a:r>
              <a:rPr lang="en-US" dirty="0" err="1"/>
              <a:t>TiN’s</a:t>
            </a:r>
            <a:r>
              <a:rPr lang="en-US" dirty="0"/>
              <a:t> ECP is a 32-bit ARM Cortex M7 processor with a mere 2 MB of SRAM.</a:t>
            </a:r>
          </a:p>
        </p:txBody>
      </p:sp>
      <p:sp>
        <p:nvSpPr>
          <p:cNvPr id="4" name="Slide Number Placeholder 3"/>
          <p:cNvSpPr>
            <a:spLocks noGrp="1"/>
          </p:cNvSpPr>
          <p:nvPr>
            <p:ph type="sldNum" sz="quarter" idx="5"/>
          </p:nvPr>
        </p:nvSpPr>
        <p:spPr/>
        <p:txBody>
          <a:bodyPr/>
          <a:lstStyle/>
          <a:p>
            <a:fld id="{AC8B1A7A-86A8-F842-9354-F4C4E06BDC70}" type="slidenum">
              <a:rPr lang="en-US" smtClean="0"/>
              <a:t>22</a:t>
            </a:fld>
            <a:endParaRPr lang="en-US"/>
          </a:p>
        </p:txBody>
      </p:sp>
    </p:spTree>
    <p:extLst>
      <p:ext uri="{BB962C8B-B14F-4D97-AF65-F5344CB8AC3E}">
        <p14:creationId xmlns:p14="http://schemas.microsoft.com/office/powerpoint/2010/main" val="1499513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NIC and </a:t>
            </a:r>
            <a:r>
              <a:rPr lang="en-US" dirty="0" err="1"/>
              <a:t>ToR</a:t>
            </a:r>
            <a:r>
              <a:rPr lang="en-US" dirty="0"/>
              <a:t> into the single </a:t>
            </a:r>
            <a:r>
              <a:rPr lang="en-US" dirty="0" err="1"/>
              <a:t>TiN</a:t>
            </a:r>
            <a:r>
              <a:rPr lang="en-US" dirty="0"/>
              <a:t> chip was a less costly path to innovation than separate NIC and switch ASIC programs</a:t>
            </a:r>
          </a:p>
        </p:txBody>
      </p:sp>
      <p:sp>
        <p:nvSpPr>
          <p:cNvPr id="4" name="Slide Number Placeholder 3"/>
          <p:cNvSpPr>
            <a:spLocks noGrp="1"/>
          </p:cNvSpPr>
          <p:nvPr>
            <p:ph type="sldNum" sz="quarter" idx="5"/>
          </p:nvPr>
        </p:nvSpPr>
        <p:spPr/>
        <p:txBody>
          <a:bodyPr/>
          <a:lstStyle/>
          <a:p>
            <a:fld id="{AC8B1A7A-86A8-F842-9354-F4C4E06BDC70}" type="slidenum">
              <a:rPr lang="en-US" smtClean="0"/>
              <a:t>7</a:t>
            </a:fld>
            <a:endParaRPr lang="en-US"/>
          </a:p>
        </p:txBody>
      </p:sp>
    </p:spTree>
    <p:extLst>
      <p:ext uri="{BB962C8B-B14F-4D97-AF65-F5344CB8AC3E}">
        <p14:creationId xmlns:p14="http://schemas.microsoft.com/office/powerpoint/2010/main" val="1664325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NIC and </a:t>
            </a:r>
            <a:r>
              <a:rPr lang="en-US" dirty="0" err="1"/>
              <a:t>ToR</a:t>
            </a:r>
            <a:r>
              <a:rPr lang="en-US" dirty="0"/>
              <a:t> into the single </a:t>
            </a:r>
            <a:r>
              <a:rPr lang="en-US" dirty="0" err="1"/>
              <a:t>TiN</a:t>
            </a:r>
            <a:r>
              <a:rPr lang="en-US" dirty="0"/>
              <a:t> chip was a less costly path to innovation than separate NIC and switch ASIC programs</a:t>
            </a:r>
          </a:p>
        </p:txBody>
      </p:sp>
      <p:sp>
        <p:nvSpPr>
          <p:cNvPr id="4" name="Slide Number Placeholder 3"/>
          <p:cNvSpPr>
            <a:spLocks noGrp="1"/>
          </p:cNvSpPr>
          <p:nvPr>
            <p:ph type="sldNum" sz="quarter" idx="5"/>
          </p:nvPr>
        </p:nvSpPr>
        <p:spPr/>
        <p:txBody>
          <a:bodyPr/>
          <a:lstStyle/>
          <a:p>
            <a:fld id="{AC8B1A7A-86A8-F842-9354-F4C4E06BDC70}" type="slidenum">
              <a:rPr lang="en-US" smtClean="0"/>
              <a:t>8</a:t>
            </a:fld>
            <a:endParaRPr lang="en-US"/>
          </a:p>
        </p:txBody>
      </p:sp>
    </p:spTree>
    <p:extLst>
      <p:ext uri="{BB962C8B-B14F-4D97-AF65-F5344CB8AC3E}">
        <p14:creationId xmlns:p14="http://schemas.microsoft.com/office/powerpoint/2010/main" val="25809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NIC and </a:t>
            </a:r>
            <a:r>
              <a:rPr lang="en-US" dirty="0" err="1"/>
              <a:t>ToR</a:t>
            </a:r>
            <a:r>
              <a:rPr lang="en-US" dirty="0"/>
              <a:t> into the single </a:t>
            </a:r>
            <a:r>
              <a:rPr lang="en-US" dirty="0" err="1"/>
              <a:t>TiN</a:t>
            </a:r>
            <a:r>
              <a:rPr lang="en-US" dirty="0"/>
              <a:t> chip was a less costly path to innovation than separate NIC and switch ASIC programs</a:t>
            </a:r>
          </a:p>
        </p:txBody>
      </p:sp>
      <p:sp>
        <p:nvSpPr>
          <p:cNvPr id="4" name="Slide Number Placeholder 3"/>
          <p:cNvSpPr>
            <a:spLocks noGrp="1"/>
          </p:cNvSpPr>
          <p:nvPr>
            <p:ph type="sldNum" sz="quarter" idx="5"/>
          </p:nvPr>
        </p:nvSpPr>
        <p:spPr/>
        <p:txBody>
          <a:bodyPr/>
          <a:lstStyle/>
          <a:p>
            <a:fld id="{AC8B1A7A-86A8-F842-9354-F4C4E06BDC70}" type="slidenum">
              <a:rPr lang="en-US" smtClean="0"/>
              <a:t>9</a:t>
            </a:fld>
            <a:endParaRPr lang="en-US"/>
          </a:p>
        </p:txBody>
      </p:sp>
    </p:spTree>
    <p:extLst>
      <p:ext uri="{BB962C8B-B14F-4D97-AF65-F5344CB8AC3E}">
        <p14:creationId xmlns:p14="http://schemas.microsoft.com/office/powerpoint/2010/main" val="645917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NIC and </a:t>
            </a:r>
            <a:r>
              <a:rPr lang="en-US" dirty="0" err="1"/>
              <a:t>ToR</a:t>
            </a:r>
            <a:r>
              <a:rPr lang="en-US" dirty="0"/>
              <a:t> into the single </a:t>
            </a:r>
            <a:r>
              <a:rPr lang="en-US" dirty="0" err="1"/>
              <a:t>TiN</a:t>
            </a:r>
            <a:r>
              <a:rPr lang="en-US" dirty="0"/>
              <a:t> chip was a less costly path to innovation than separate NIC and switch ASIC programs</a:t>
            </a:r>
          </a:p>
        </p:txBody>
      </p:sp>
      <p:sp>
        <p:nvSpPr>
          <p:cNvPr id="4" name="Slide Number Placeholder 3"/>
          <p:cNvSpPr>
            <a:spLocks noGrp="1"/>
          </p:cNvSpPr>
          <p:nvPr>
            <p:ph type="sldNum" sz="quarter" idx="5"/>
          </p:nvPr>
        </p:nvSpPr>
        <p:spPr/>
        <p:txBody>
          <a:bodyPr/>
          <a:lstStyle/>
          <a:p>
            <a:fld id="{AC8B1A7A-86A8-F842-9354-F4C4E06BDC70}" type="slidenum">
              <a:rPr lang="en-US" smtClean="0"/>
              <a:t>10</a:t>
            </a:fld>
            <a:endParaRPr lang="en-US"/>
          </a:p>
        </p:txBody>
      </p:sp>
    </p:spTree>
    <p:extLst>
      <p:ext uri="{BB962C8B-B14F-4D97-AF65-F5344CB8AC3E}">
        <p14:creationId xmlns:p14="http://schemas.microsoft.com/office/powerpoint/2010/main" val="2321642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8B1A7A-86A8-F842-9354-F4C4E06BDC70}" type="slidenum">
              <a:rPr lang="en-US" smtClean="0"/>
              <a:t>18</a:t>
            </a:fld>
            <a:endParaRPr lang="en-US"/>
          </a:p>
        </p:txBody>
      </p:sp>
    </p:spTree>
    <p:extLst>
      <p:ext uri="{BB962C8B-B14F-4D97-AF65-F5344CB8AC3E}">
        <p14:creationId xmlns:p14="http://schemas.microsoft.com/office/powerpoint/2010/main" val="383758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TiN</a:t>
            </a:r>
            <a:r>
              <a:rPr lang="en-US" dirty="0"/>
              <a:t> chip has an embedded control processor (ECP) to handle all switch side control and monitoring actions. Cost of silicon exerts pressure to make the ECP as simple as possible, as it is replicated in each </a:t>
            </a:r>
            <a:r>
              <a:rPr lang="en-US" dirty="0" err="1"/>
              <a:t>TiN</a:t>
            </a:r>
            <a:r>
              <a:rPr lang="en-US" dirty="0"/>
              <a:t> chip. Where a typical control processor for a </a:t>
            </a:r>
            <a:r>
              <a:rPr lang="en-US" dirty="0" err="1"/>
              <a:t>ToR</a:t>
            </a:r>
            <a:r>
              <a:rPr lang="en-US" dirty="0"/>
              <a:t> might be a multicore, 64-bit processor with 8-16 GB of memory, </a:t>
            </a:r>
            <a:r>
              <a:rPr lang="en-US" dirty="0" err="1"/>
              <a:t>TiN’s</a:t>
            </a:r>
            <a:r>
              <a:rPr lang="en-US" dirty="0"/>
              <a:t> ECP is a 32-bit ARM Cortex M7 processor with a mere 2 MB of SRAM.</a:t>
            </a:r>
          </a:p>
        </p:txBody>
      </p:sp>
      <p:sp>
        <p:nvSpPr>
          <p:cNvPr id="4" name="Slide Number Placeholder 3"/>
          <p:cNvSpPr>
            <a:spLocks noGrp="1"/>
          </p:cNvSpPr>
          <p:nvPr>
            <p:ph type="sldNum" sz="quarter" idx="5"/>
          </p:nvPr>
        </p:nvSpPr>
        <p:spPr/>
        <p:txBody>
          <a:bodyPr/>
          <a:lstStyle/>
          <a:p>
            <a:fld id="{AC8B1A7A-86A8-F842-9354-F4C4E06BDC70}" type="slidenum">
              <a:rPr lang="en-US" smtClean="0"/>
              <a:t>19</a:t>
            </a:fld>
            <a:endParaRPr lang="en-US"/>
          </a:p>
        </p:txBody>
      </p:sp>
    </p:spTree>
    <p:extLst>
      <p:ext uri="{BB962C8B-B14F-4D97-AF65-F5344CB8AC3E}">
        <p14:creationId xmlns:p14="http://schemas.microsoft.com/office/powerpoint/2010/main" val="2538901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TiN</a:t>
            </a:r>
            <a:r>
              <a:rPr lang="en-US" dirty="0"/>
              <a:t> chip has an embedded control processor (ECP) to handle all switch side control and monitoring actions. Cost of silicon exerts pressure to make the ECP as simple as possible, as it is replicated in each </a:t>
            </a:r>
            <a:r>
              <a:rPr lang="en-US" dirty="0" err="1"/>
              <a:t>TiN</a:t>
            </a:r>
            <a:r>
              <a:rPr lang="en-US" dirty="0"/>
              <a:t> chip. Where a typical control processor for a </a:t>
            </a:r>
            <a:r>
              <a:rPr lang="en-US" dirty="0" err="1"/>
              <a:t>ToR</a:t>
            </a:r>
            <a:r>
              <a:rPr lang="en-US" dirty="0"/>
              <a:t> might be a multicore, 64-bit processor with 8-16 GB of memory, </a:t>
            </a:r>
            <a:r>
              <a:rPr lang="en-US" dirty="0" err="1"/>
              <a:t>TiN’s</a:t>
            </a:r>
            <a:r>
              <a:rPr lang="en-US" dirty="0"/>
              <a:t> ECP is a 32-bit ARM Cortex M7 processor with a mere 2 MB of SRAM.</a:t>
            </a:r>
          </a:p>
        </p:txBody>
      </p:sp>
      <p:sp>
        <p:nvSpPr>
          <p:cNvPr id="4" name="Slide Number Placeholder 3"/>
          <p:cNvSpPr>
            <a:spLocks noGrp="1"/>
          </p:cNvSpPr>
          <p:nvPr>
            <p:ph type="sldNum" sz="quarter" idx="5"/>
          </p:nvPr>
        </p:nvSpPr>
        <p:spPr/>
        <p:txBody>
          <a:bodyPr/>
          <a:lstStyle/>
          <a:p>
            <a:fld id="{AC8B1A7A-86A8-F842-9354-F4C4E06BDC70}" type="slidenum">
              <a:rPr lang="en-US" smtClean="0"/>
              <a:t>20</a:t>
            </a:fld>
            <a:endParaRPr lang="en-US"/>
          </a:p>
        </p:txBody>
      </p:sp>
    </p:spTree>
    <p:extLst>
      <p:ext uri="{BB962C8B-B14F-4D97-AF65-F5344CB8AC3E}">
        <p14:creationId xmlns:p14="http://schemas.microsoft.com/office/powerpoint/2010/main" val="1817543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TiN</a:t>
            </a:r>
            <a:r>
              <a:rPr lang="en-US" dirty="0"/>
              <a:t> chip has an embedded control processor (ECP) to handle all switch side control and monitoring actions. Cost of silicon exerts pressure to make the ECP as simple as possible, as it is replicated in each </a:t>
            </a:r>
            <a:r>
              <a:rPr lang="en-US" dirty="0" err="1"/>
              <a:t>TiN</a:t>
            </a:r>
            <a:r>
              <a:rPr lang="en-US" dirty="0"/>
              <a:t> chip. Where a typical control processor for a </a:t>
            </a:r>
            <a:r>
              <a:rPr lang="en-US" dirty="0" err="1"/>
              <a:t>ToR</a:t>
            </a:r>
            <a:r>
              <a:rPr lang="en-US" dirty="0"/>
              <a:t> might be a multicore, 64-bit processor with 8-16 GB of memory, </a:t>
            </a:r>
            <a:r>
              <a:rPr lang="en-US" dirty="0" err="1"/>
              <a:t>TiN’s</a:t>
            </a:r>
            <a:r>
              <a:rPr lang="en-US" dirty="0"/>
              <a:t> ECP is a 32-bit ARM Cortex M7 processor with a mere 2 MB of SRAM.</a:t>
            </a:r>
          </a:p>
        </p:txBody>
      </p:sp>
      <p:sp>
        <p:nvSpPr>
          <p:cNvPr id="4" name="Slide Number Placeholder 3"/>
          <p:cNvSpPr>
            <a:spLocks noGrp="1"/>
          </p:cNvSpPr>
          <p:nvPr>
            <p:ph type="sldNum" sz="quarter" idx="5"/>
          </p:nvPr>
        </p:nvSpPr>
        <p:spPr/>
        <p:txBody>
          <a:bodyPr/>
          <a:lstStyle/>
          <a:p>
            <a:fld id="{AC8B1A7A-86A8-F842-9354-F4C4E06BDC70}" type="slidenum">
              <a:rPr lang="en-US" smtClean="0"/>
              <a:t>21</a:t>
            </a:fld>
            <a:endParaRPr lang="en-US"/>
          </a:p>
        </p:txBody>
      </p:sp>
    </p:spTree>
    <p:extLst>
      <p:ext uri="{BB962C8B-B14F-4D97-AF65-F5344CB8AC3E}">
        <p14:creationId xmlns:p14="http://schemas.microsoft.com/office/powerpoint/2010/main" val="592382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7547-10BC-7746-9688-6BF4BA83EB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25A04D-092B-BA41-B6FE-B9F56B76C2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5F0B7D-C442-BB44-81EB-774F42B7B530}"/>
              </a:ext>
            </a:extLst>
          </p:cNvPr>
          <p:cNvSpPr>
            <a:spLocks noGrp="1"/>
          </p:cNvSpPr>
          <p:nvPr>
            <p:ph type="dt" sz="half" idx="10"/>
          </p:nvPr>
        </p:nvSpPr>
        <p:spPr/>
        <p:txBody>
          <a:bodyPr/>
          <a:lstStyle/>
          <a:p>
            <a:fld id="{A896E8DF-B24B-7C45-9A3F-4EBD6404D931}" type="datetimeFigureOut">
              <a:rPr lang="en-US" smtClean="0"/>
              <a:t>6/2/22</a:t>
            </a:fld>
            <a:endParaRPr lang="en-US"/>
          </a:p>
        </p:txBody>
      </p:sp>
      <p:sp>
        <p:nvSpPr>
          <p:cNvPr id="5" name="Footer Placeholder 4">
            <a:extLst>
              <a:ext uri="{FF2B5EF4-FFF2-40B4-BE49-F238E27FC236}">
                <a16:creationId xmlns:a16="http://schemas.microsoft.com/office/drawing/2014/main" id="{62911B63-BB3F-D446-BA1D-8F770203C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53CC9-34A9-6647-B38E-8EBB7803DE20}"/>
              </a:ext>
            </a:extLst>
          </p:cNvPr>
          <p:cNvSpPr>
            <a:spLocks noGrp="1"/>
          </p:cNvSpPr>
          <p:nvPr>
            <p:ph type="sldNum" sz="quarter" idx="12"/>
          </p:nvPr>
        </p:nvSpPr>
        <p:spPr/>
        <p:txBody>
          <a:bodyPr/>
          <a:lstStyle/>
          <a:p>
            <a:fld id="{DBDD17D0-49B3-5A4D-AAD1-DB626A7519AE}" type="slidenum">
              <a:rPr lang="en-US" smtClean="0"/>
              <a:t>‹#›</a:t>
            </a:fld>
            <a:endParaRPr lang="en-US"/>
          </a:p>
        </p:txBody>
      </p:sp>
    </p:spTree>
    <p:extLst>
      <p:ext uri="{BB962C8B-B14F-4D97-AF65-F5344CB8AC3E}">
        <p14:creationId xmlns:p14="http://schemas.microsoft.com/office/powerpoint/2010/main" val="2607004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E711E-9457-1A4F-9CA3-C3831BB3BC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B826E4-872B-9D4D-9060-9045F39C53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F114F-AD33-AA4D-92EF-723192F5F061}"/>
              </a:ext>
            </a:extLst>
          </p:cNvPr>
          <p:cNvSpPr>
            <a:spLocks noGrp="1"/>
          </p:cNvSpPr>
          <p:nvPr>
            <p:ph type="dt" sz="half" idx="10"/>
          </p:nvPr>
        </p:nvSpPr>
        <p:spPr/>
        <p:txBody>
          <a:bodyPr/>
          <a:lstStyle/>
          <a:p>
            <a:fld id="{A896E8DF-B24B-7C45-9A3F-4EBD6404D931}" type="datetimeFigureOut">
              <a:rPr lang="en-US" smtClean="0"/>
              <a:t>6/2/22</a:t>
            </a:fld>
            <a:endParaRPr lang="en-US"/>
          </a:p>
        </p:txBody>
      </p:sp>
      <p:sp>
        <p:nvSpPr>
          <p:cNvPr id="5" name="Footer Placeholder 4">
            <a:extLst>
              <a:ext uri="{FF2B5EF4-FFF2-40B4-BE49-F238E27FC236}">
                <a16:creationId xmlns:a16="http://schemas.microsoft.com/office/drawing/2014/main" id="{16405AF0-EB64-6242-B89F-D4E0EB753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35268-4DB4-A84A-9176-B156BE807F45}"/>
              </a:ext>
            </a:extLst>
          </p:cNvPr>
          <p:cNvSpPr>
            <a:spLocks noGrp="1"/>
          </p:cNvSpPr>
          <p:nvPr>
            <p:ph type="sldNum" sz="quarter" idx="12"/>
          </p:nvPr>
        </p:nvSpPr>
        <p:spPr/>
        <p:txBody>
          <a:bodyPr/>
          <a:lstStyle/>
          <a:p>
            <a:fld id="{DBDD17D0-49B3-5A4D-AAD1-DB626A7519AE}" type="slidenum">
              <a:rPr lang="en-US" smtClean="0"/>
              <a:t>‹#›</a:t>
            </a:fld>
            <a:endParaRPr lang="en-US"/>
          </a:p>
        </p:txBody>
      </p:sp>
    </p:spTree>
    <p:extLst>
      <p:ext uri="{BB962C8B-B14F-4D97-AF65-F5344CB8AC3E}">
        <p14:creationId xmlns:p14="http://schemas.microsoft.com/office/powerpoint/2010/main" val="508488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111FDC-BF29-514F-B334-56BEEEDC61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3260A4-3A54-DA48-9329-74B8F0F78F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DDDD3-D9DF-614A-947D-A8DAC4F91A20}"/>
              </a:ext>
            </a:extLst>
          </p:cNvPr>
          <p:cNvSpPr>
            <a:spLocks noGrp="1"/>
          </p:cNvSpPr>
          <p:nvPr>
            <p:ph type="dt" sz="half" idx="10"/>
          </p:nvPr>
        </p:nvSpPr>
        <p:spPr/>
        <p:txBody>
          <a:bodyPr/>
          <a:lstStyle/>
          <a:p>
            <a:fld id="{A896E8DF-B24B-7C45-9A3F-4EBD6404D931}" type="datetimeFigureOut">
              <a:rPr lang="en-US" smtClean="0"/>
              <a:t>6/2/22</a:t>
            </a:fld>
            <a:endParaRPr lang="en-US"/>
          </a:p>
        </p:txBody>
      </p:sp>
      <p:sp>
        <p:nvSpPr>
          <p:cNvPr id="5" name="Footer Placeholder 4">
            <a:extLst>
              <a:ext uri="{FF2B5EF4-FFF2-40B4-BE49-F238E27FC236}">
                <a16:creationId xmlns:a16="http://schemas.microsoft.com/office/drawing/2014/main" id="{14035051-5731-E349-9002-4E7C43D08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83127-909F-BD4B-ABEB-2DADCA986A95}"/>
              </a:ext>
            </a:extLst>
          </p:cNvPr>
          <p:cNvSpPr>
            <a:spLocks noGrp="1"/>
          </p:cNvSpPr>
          <p:nvPr>
            <p:ph type="sldNum" sz="quarter" idx="12"/>
          </p:nvPr>
        </p:nvSpPr>
        <p:spPr/>
        <p:txBody>
          <a:bodyPr/>
          <a:lstStyle/>
          <a:p>
            <a:fld id="{DBDD17D0-49B3-5A4D-AAD1-DB626A7519AE}" type="slidenum">
              <a:rPr lang="en-US" smtClean="0"/>
              <a:t>‹#›</a:t>
            </a:fld>
            <a:endParaRPr lang="en-US"/>
          </a:p>
        </p:txBody>
      </p:sp>
    </p:spTree>
    <p:extLst>
      <p:ext uri="{BB962C8B-B14F-4D97-AF65-F5344CB8AC3E}">
        <p14:creationId xmlns:p14="http://schemas.microsoft.com/office/powerpoint/2010/main" val="3535397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4E2A-3083-4740-A529-B019B81D2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8CD7BC-9025-1047-92F6-DC19B03443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2EAB0-AF02-A640-A343-9D297C9F3D4F}"/>
              </a:ext>
            </a:extLst>
          </p:cNvPr>
          <p:cNvSpPr>
            <a:spLocks noGrp="1"/>
          </p:cNvSpPr>
          <p:nvPr>
            <p:ph type="dt" sz="half" idx="10"/>
          </p:nvPr>
        </p:nvSpPr>
        <p:spPr/>
        <p:txBody>
          <a:bodyPr/>
          <a:lstStyle/>
          <a:p>
            <a:fld id="{A896E8DF-B24B-7C45-9A3F-4EBD6404D931}" type="datetimeFigureOut">
              <a:rPr lang="en-US" smtClean="0"/>
              <a:t>6/2/22</a:t>
            </a:fld>
            <a:endParaRPr lang="en-US"/>
          </a:p>
        </p:txBody>
      </p:sp>
      <p:sp>
        <p:nvSpPr>
          <p:cNvPr id="5" name="Footer Placeholder 4">
            <a:extLst>
              <a:ext uri="{FF2B5EF4-FFF2-40B4-BE49-F238E27FC236}">
                <a16:creationId xmlns:a16="http://schemas.microsoft.com/office/drawing/2014/main" id="{FA28B3A1-C016-A748-99BA-F39C55C0F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B3ED5-B987-CB49-9CC1-0C501A717577}"/>
              </a:ext>
            </a:extLst>
          </p:cNvPr>
          <p:cNvSpPr>
            <a:spLocks noGrp="1"/>
          </p:cNvSpPr>
          <p:nvPr>
            <p:ph type="sldNum" sz="quarter" idx="12"/>
          </p:nvPr>
        </p:nvSpPr>
        <p:spPr/>
        <p:txBody>
          <a:bodyPr/>
          <a:lstStyle/>
          <a:p>
            <a:fld id="{DBDD17D0-49B3-5A4D-AAD1-DB626A7519AE}" type="slidenum">
              <a:rPr lang="en-US" smtClean="0"/>
              <a:t>‹#›</a:t>
            </a:fld>
            <a:endParaRPr lang="en-US"/>
          </a:p>
        </p:txBody>
      </p:sp>
    </p:spTree>
    <p:extLst>
      <p:ext uri="{BB962C8B-B14F-4D97-AF65-F5344CB8AC3E}">
        <p14:creationId xmlns:p14="http://schemas.microsoft.com/office/powerpoint/2010/main" val="533097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F6F3-9C2C-5A4F-ABA9-B9A20A6000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5560DD-C837-114F-BD5C-EA44AB7D64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000C79-272A-2944-A50A-9E9E0DDDEB06}"/>
              </a:ext>
            </a:extLst>
          </p:cNvPr>
          <p:cNvSpPr>
            <a:spLocks noGrp="1"/>
          </p:cNvSpPr>
          <p:nvPr>
            <p:ph type="dt" sz="half" idx="10"/>
          </p:nvPr>
        </p:nvSpPr>
        <p:spPr/>
        <p:txBody>
          <a:bodyPr/>
          <a:lstStyle/>
          <a:p>
            <a:fld id="{A896E8DF-B24B-7C45-9A3F-4EBD6404D931}" type="datetimeFigureOut">
              <a:rPr lang="en-US" smtClean="0"/>
              <a:t>6/2/22</a:t>
            </a:fld>
            <a:endParaRPr lang="en-US"/>
          </a:p>
        </p:txBody>
      </p:sp>
      <p:sp>
        <p:nvSpPr>
          <p:cNvPr id="5" name="Footer Placeholder 4">
            <a:extLst>
              <a:ext uri="{FF2B5EF4-FFF2-40B4-BE49-F238E27FC236}">
                <a16:creationId xmlns:a16="http://schemas.microsoft.com/office/drawing/2014/main" id="{EFE0CCFC-8231-EA49-8FD9-84AA342C7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871F3-AFF4-3043-8135-B6ACB803DBEC}"/>
              </a:ext>
            </a:extLst>
          </p:cNvPr>
          <p:cNvSpPr>
            <a:spLocks noGrp="1"/>
          </p:cNvSpPr>
          <p:nvPr>
            <p:ph type="sldNum" sz="quarter" idx="12"/>
          </p:nvPr>
        </p:nvSpPr>
        <p:spPr/>
        <p:txBody>
          <a:bodyPr/>
          <a:lstStyle/>
          <a:p>
            <a:fld id="{DBDD17D0-49B3-5A4D-AAD1-DB626A7519AE}" type="slidenum">
              <a:rPr lang="en-US" smtClean="0"/>
              <a:t>‹#›</a:t>
            </a:fld>
            <a:endParaRPr lang="en-US"/>
          </a:p>
        </p:txBody>
      </p:sp>
    </p:spTree>
    <p:extLst>
      <p:ext uri="{BB962C8B-B14F-4D97-AF65-F5344CB8AC3E}">
        <p14:creationId xmlns:p14="http://schemas.microsoft.com/office/powerpoint/2010/main" val="126814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D818-43AC-B94D-94D1-A719A75E24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EA105D-DD45-954E-962A-E01A80DC66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E32CCC-F161-8144-95BB-E7A92B8DA7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C62C87-1B04-1B42-973F-50B9C8A6662C}"/>
              </a:ext>
            </a:extLst>
          </p:cNvPr>
          <p:cNvSpPr>
            <a:spLocks noGrp="1"/>
          </p:cNvSpPr>
          <p:nvPr>
            <p:ph type="dt" sz="half" idx="10"/>
          </p:nvPr>
        </p:nvSpPr>
        <p:spPr/>
        <p:txBody>
          <a:bodyPr/>
          <a:lstStyle/>
          <a:p>
            <a:fld id="{A896E8DF-B24B-7C45-9A3F-4EBD6404D931}" type="datetimeFigureOut">
              <a:rPr lang="en-US" smtClean="0"/>
              <a:t>6/2/22</a:t>
            </a:fld>
            <a:endParaRPr lang="en-US"/>
          </a:p>
        </p:txBody>
      </p:sp>
      <p:sp>
        <p:nvSpPr>
          <p:cNvPr id="6" name="Footer Placeholder 5">
            <a:extLst>
              <a:ext uri="{FF2B5EF4-FFF2-40B4-BE49-F238E27FC236}">
                <a16:creationId xmlns:a16="http://schemas.microsoft.com/office/drawing/2014/main" id="{3AC7B6BA-3CD8-A54A-8A20-4E7676BBF8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A579BB-65FB-D848-86E2-EF5F1CA75646}"/>
              </a:ext>
            </a:extLst>
          </p:cNvPr>
          <p:cNvSpPr>
            <a:spLocks noGrp="1"/>
          </p:cNvSpPr>
          <p:nvPr>
            <p:ph type="sldNum" sz="quarter" idx="12"/>
          </p:nvPr>
        </p:nvSpPr>
        <p:spPr/>
        <p:txBody>
          <a:bodyPr/>
          <a:lstStyle/>
          <a:p>
            <a:fld id="{DBDD17D0-49B3-5A4D-AAD1-DB626A7519AE}" type="slidenum">
              <a:rPr lang="en-US" smtClean="0"/>
              <a:t>‹#›</a:t>
            </a:fld>
            <a:endParaRPr lang="en-US"/>
          </a:p>
        </p:txBody>
      </p:sp>
    </p:spTree>
    <p:extLst>
      <p:ext uri="{BB962C8B-B14F-4D97-AF65-F5344CB8AC3E}">
        <p14:creationId xmlns:p14="http://schemas.microsoft.com/office/powerpoint/2010/main" val="2586327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F021F-F37E-824F-B879-B0217B8A14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95C817-F043-004E-81E9-F685A2E4DC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866D8-28D6-844D-859B-9871850514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F68BA8-9B77-894E-AA66-4346A474F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B53A2B-04DE-784A-806F-9F432A0EA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B03BEC-4A3A-364C-A6D8-0FD1A9A8CAD7}"/>
              </a:ext>
            </a:extLst>
          </p:cNvPr>
          <p:cNvSpPr>
            <a:spLocks noGrp="1"/>
          </p:cNvSpPr>
          <p:nvPr>
            <p:ph type="dt" sz="half" idx="10"/>
          </p:nvPr>
        </p:nvSpPr>
        <p:spPr/>
        <p:txBody>
          <a:bodyPr/>
          <a:lstStyle/>
          <a:p>
            <a:fld id="{A896E8DF-B24B-7C45-9A3F-4EBD6404D931}" type="datetimeFigureOut">
              <a:rPr lang="en-US" smtClean="0"/>
              <a:t>6/2/22</a:t>
            </a:fld>
            <a:endParaRPr lang="en-US"/>
          </a:p>
        </p:txBody>
      </p:sp>
      <p:sp>
        <p:nvSpPr>
          <p:cNvPr id="8" name="Footer Placeholder 7">
            <a:extLst>
              <a:ext uri="{FF2B5EF4-FFF2-40B4-BE49-F238E27FC236}">
                <a16:creationId xmlns:a16="http://schemas.microsoft.com/office/drawing/2014/main" id="{EDFAB8A9-9AFD-3849-93CC-E5D7B28092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BF850E-ED10-1D40-85EE-2CA00285BF9D}"/>
              </a:ext>
            </a:extLst>
          </p:cNvPr>
          <p:cNvSpPr>
            <a:spLocks noGrp="1"/>
          </p:cNvSpPr>
          <p:nvPr>
            <p:ph type="sldNum" sz="quarter" idx="12"/>
          </p:nvPr>
        </p:nvSpPr>
        <p:spPr/>
        <p:txBody>
          <a:bodyPr/>
          <a:lstStyle/>
          <a:p>
            <a:fld id="{DBDD17D0-49B3-5A4D-AAD1-DB626A7519AE}" type="slidenum">
              <a:rPr lang="en-US" smtClean="0"/>
              <a:t>‹#›</a:t>
            </a:fld>
            <a:endParaRPr lang="en-US"/>
          </a:p>
        </p:txBody>
      </p:sp>
    </p:spTree>
    <p:extLst>
      <p:ext uri="{BB962C8B-B14F-4D97-AF65-F5344CB8AC3E}">
        <p14:creationId xmlns:p14="http://schemas.microsoft.com/office/powerpoint/2010/main" val="331438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3AEE-D54E-204D-BE6F-9D74F15B10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7AFD77-AF3D-004D-9088-64B5F8DA9A6C}"/>
              </a:ext>
            </a:extLst>
          </p:cNvPr>
          <p:cNvSpPr>
            <a:spLocks noGrp="1"/>
          </p:cNvSpPr>
          <p:nvPr>
            <p:ph type="dt" sz="half" idx="10"/>
          </p:nvPr>
        </p:nvSpPr>
        <p:spPr/>
        <p:txBody>
          <a:bodyPr/>
          <a:lstStyle/>
          <a:p>
            <a:fld id="{A896E8DF-B24B-7C45-9A3F-4EBD6404D931}" type="datetimeFigureOut">
              <a:rPr lang="en-US" smtClean="0"/>
              <a:t>6/2/22</a:t>
            </a:fld>
            <a:endParaRPr lang="en-US"/>
          </a:p>
        </p:txBody>
      </p:sp>
      <p:sp>
        <p:nvSpPr>
          <p:cNvPr id="4" name="Footer Placeholder 3">
            <a:extLst>
              <a:ext uri="{FF2B5EF4-FFF2-40B4-BE49-F238E27FC236}">
                <a16:creationId xmlns:a16="http://schemas.microsoft.com/office/drawing/2014/main" id="{DC327A98-631F-EB41-90DD-1C50E5CD23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2959AE-C1D0-994C-9214-6D4015C4DB01}"/>
              </a:ext>
            </a:extLst>
          </p:cNvPr>
          <p:cNvSpPr>
            <a:spLocks noGrp="1"/>
          </p:cNvSpPr>
          <p:nvPr>
            <p:ph type="sldNum" sz="quarter" idx="12"/>
          </p:nvPr>
        </p:nvSpPr>
        <p:spPr/>
        <p:txBody>
          <a:bodyPr/>
          <a:lstStyle/>
          <a:p>
            <a:fld id="{DBDD17D0-49B3-5A4D-AAD1-DB626A7519AE}" type="slidenum">
              <a:rPr lang="en-US" smtClean="0"/>
              <a:t>‹#›</a:t>
            </a:fld>
            <a:endParaRPr lang="en-US"/>
          </a:p>
        </p:txBody>
      </p:sp>
    </p:spTree>
    <p:extLst>
      <p:ext uri="{BB962C8B-B14F-4D97-AF65-F5344CB8AC3E}">
        <p14:creationId xmlns:p14="http://schemas.microsoft.com/office/powerpoint/2010/main" val="3323261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400EBD-E011-3A42-9DC3-E22BD87369ED}"/>
              </a:ext>
            </a:extLst>
          </p:cNvPr>
          <p:cNvSpPr>
            <a:spLocks noGrp="1"/>
          </p:cNvSpPr>
          <p:nvPr>
            <p:ph type="dt" sz="half" idx="10"/>
          </p:nvPr>
        </p:nvSpPr>
        <p:spPr/>
        <p:txBody>
          <a:bodyPr/>
          <a:lstStyle/>
          <a:p>
            <a:fld id="{A896E8DF-B24B-7C45-9A3F-4EBD6404D931}" type="datetimeFigureOut">
              <a:rPr lang="en-US" smtClean="0"/>
              <a:t>6/2/22</a:t>
            </a:fld>
            <a:endParaRPr lang="en-US"/>
          </a:p>
        </p:txBody>
      </p:sp>
      <p:sp>
        <p:nvSpPr>
          <p:cNvPr id="3" name="Footer Placeholder 2">
            <a:extLst>
              <a:ext uri="{FF2B5EF4-FFF2-40B4-BE49-F238E27FC236}">
                <a16:creationId xmlns:a16="http://schemas.microsoft.com/office/drawing/2014/main" id="{754B16FE-297A-1645-BF52-461616467A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EC8939-FD59-954B-8BF4-2D5420947AD1}"/>
              </a:ext>
            </a:extLst>
          </p:cNvPr>
          <p:cNvSpPr>
            <a:spLocks noGrp="1"/>
          </p:cNvSpPr>
          <p:nvPr>
            <p:ph type="sldNum" sz="quarter" idx="12"/>
          </p:nvPr>
        </p:nvSpPr>
        <p:spPr/>
        <p:txBody>
          <a:bodyPr/>
          <a:lstStyle/>
          <a:p>
            <a:fld id="{DBDD17D0-49B3-5A4D-AAD1-DB626A7519AE}" type="slidenum">
              <a:rPr lang="en-US" smtClean="0"/>
              <a:t>‹#›</a:t>
            </a:fld>
            <a:endParaRPr lang="en-US"/>
          </a:p>
        </p:txBody>
      </p:sp>
    </p:spTree>
    <p:extLst>
      <p:ext uri="{BB962C8B-B14F-4D97-AF65-F5344CB8AC3E}">
        <p14:creationId xmlns:p14="http://schemas.microsoft.com/office/powerpoint/2010/main" val="2475363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65E0-38DE-E642-8E62-6F5DB8D82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391205-719C-4A44-AF19-93E490F877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3EE236-9F1D-1949-ADBE-1F14D81631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7EBD07-19A4-BF41-A03E-321C2E433782}"/>
              </a:ext>
            </a:extLst>
          </p:cNvPr>
          <p:cNvSpPr>
            <a:spLocks noGrp="1"/>
          </p:cNvSpPr>
          <p:nvPr>
            <p:ph type="dt" sz="half" idx="10"/>
          </p:nvPr>
        </p:nvSpPr>
        <p:spPr/>
        <p:txBody>
          <a:bodyPr/>
          <a:lstStyle/>
          <a:p>
            <a:fld id="{A896E8DF-B24B-7C45-9A3F-4EBD6404D931}" type="datetimeFigureOut">
              <a:rPr lang="en-US" smtClean="0"/>
              <a:t>6/2/22</a:t>
            </a:fld>
            <a:endParaRPr lang="en-US"/>
          </a:p>
        </p:txBody>
      </p:sp>
      <p:sp>
        <p:nvSpPr>
          <p:cNvPr id="6" name="Footer Placeholder 5">
            <a:extLst>
              <a:ext uri="{FF2B5EF4-FFF2-40B4-BE49-F238E27FC236}">
                <a16:creationId xmlns:a16="http://schemas.microsoft.com/office/drawing/2014/main" id="{60EC0770-03C4-754C-9976-4A88F2E563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FE88D-66EF-774E-B1F6-A45182308FF2}"/>
              </a:ext>
            </a:extLst>
          </p:cNvPr>
          <p:cNvSpPr>
            <a:spLocks noGrp="1"/>
          </p:cNvSpPr>
          <p:nvPr>
            <p:ph type="sldNum" sz="quarter" idx="12"/>
          </p:nvPr>
        </p:nvSpPr>
        <p:spPr/>
        <p:txBody>
          <a:bodyPr/>
          <a:lstStyle/>
          <a:p>
            <a:fld id="{DBDD17D0-49B3-5A4D-AAD1-DB626A7519AE}" type="slidenum">
              <a:rPr lang="en-US" smtClean="0"/>
              <a:t>‹#›</a:t>
            </a:fld>
            <a:endParaRPr lang="en-US"/>
          </a:p>
        </p:txBody>
      </p:sp>
    </p:spTree>
    <p:extLst>
      <p:ext uri="{BB962C8B-B14F-4D97-AF65-F5344CB8AC3E}">
        <p14:creationId xmlns:p14="http://schemas.microsoft.com/office/powerpoint/2010/main" val="235765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A5A9-FF54-1546-B94E-4C0C907D9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BE23CC-589B-C54B-95B3-C3BE3A17A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DEDB29-0C32-0341-8C53-A1E00CD71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B8C99C-69A3-9148-8707-D3DB78A06A9F}"/>
              </a:ext>
            </a:extLst>
          </p:cNvPr>
          <p:cNvSpPr>
            <a:spLocks noGrp="1"/>
          </p:cNvSpPr>
          <p:nvPr>
            <p:ph type="dt" sz="half" idx="10"/>
          </p:nvPr>
        </p:nvSpPr>
        <p:spPr/>
        <p:txBody>
          <a:bodyPr/>
          <a:lstStyle/>
          <a:p>
            <a:fld id="{A896E8DF-B24B-7C45-9A3F-4EBD6404D931}" type="datetimeFigureOut">
              <a:rPr lang="en-US" smtClean="0"/>
              <a:t>6/2/22</a:t>
            </a:fld>
            <a:endParaRPr lang="en-US"/>
          </a:p>
        </p:txBody>
      </p:sp>
      <p:sp>
        <p:nvSpPr>
          <p:cNvPr id="6" name="Footer Placeholder 5">
            <a:extLst>
              <a:ext uri="{FF2B5EF4-FFF2-40B4-BE49-F238E27FC236}">
                <a16:creationId xmlns:a16="http://schemas.microsoft.com/office/drawing/2014/main" id="{ED7678B5-539A-A94D-87B5-45A8ADC6BE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FEFAA-6BC6-FF47-9853-8C7B6167AAA3}"/>
              </a:ext>
            </a:extLst>
          </p:cNvPr>
          <p:cNvSpPr>
            <a:spLocks noGrp="1"/>
          </p:cNvSpPr>
          <p:nvPr>
            <p:ph type="sldNum" sz="quarter" idx="12"/>
          </p:nvPr>
        </p:nvSpPr>
        <p:spPr/>
        <p:txBody>
          <a:bodyPr/>
          <a:lstStyle/>
          <a:p>
            <a:fld id="{DBDD17D0-49B3-5A4D-AAD1-DB626A7519AE}" type="slidenum">
              <a:rPr lang="en-US" smtClean="0"/>
              <a:t>‹#›</a:t>
            </a:fld>
            <a:endParaRPr lang="en-US"/>
          </a:p>
        </p:txBody>
      </p:sp>
    </p:spTree>
    <p:extLst>
      <p:ext uri="{BB962C8B-B14F-4D97-AF65-F5344CB8AC3E}">
        <p14:creationId xmlns:p14="http://schemas.microsoft.com/office/powerpoint/2010/main" val="3036274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75611F-8758-0345-A688-546EB6E2AB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4B024B-4CF8-D84C-9D03-D9329A7A4C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67FA8-57D1-5946-9B86-08D166C1E8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96E8DF-B24B-7C45-9A3F-4EBD6404D931}" type="datetimeFigureOut">
              <a:rPr lang="en-US" smtClean="0"/>
              <a:t>6/2/22</a:t>
            </a:fld>
            <a:endParaRPr lang="en-US"/>
          </a:p>
        </p:txBody>
      </p:sp>
      <p:sp>
        <p:nvSpPr>
          <p:cNvPr id="5" name="Footer Placeholder 4">
            <a:extLst>
              <a:ext uri="{FF2B5EF4-FFF2-40B4-BE49-F238E27FC236}">
                <a16:creationId xmlns:a16="http://schemas.microsoft.com/office/drawing/2014/main" id="{CEB1BF4E-5E26-E84E-A243-3F6E6F013F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8A64CC-2EC8-3C45-BC1B-B41707AEA8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DD17D0-49B3-5A4D-AAD1-DB626A7519AE}" type="slidenum">
              <a:rPr lang="en-US" smtClean="0"/>
              <a:t>‹#›</a:t>
            </a:fld>
            <a:endParaRPr lang="en-US"/>
          </a:p>
        </p:txBody>
      </p:sp>
    </p:spTree>
    <p:extLst>
      <p:ext uri="{BB962C8B-B14F-4D97-AF65-F5344CB8AC3E}">
        <p14:creationId xmlns:p14="http://schemas.microsoft.com/office/powerpoint/2010/main" val="2743497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663A-DC9E-6542-A6C5-BF327D53797A}"/>
              </a:ext>
            </a:extLst>
          </p:cNvPr>
          <p:cNvSpPr>
            <a:spLocks noGrp="1"/>
          </p:cNvSpPr>
          <p:nvPr>
            <p:ph type="ctrTitle"/>
          </p:nvPr>
        </p:nvSpPr>
        <p:spPr/>
        <p:txBody>
          <a:bodyPr>
            <a:normAutofit fontScale="90000"/>
          </a:bodyPr>
          <a:lstStyle/>
          <a:p>
            <a:r>
              <a:rPr lang="en-US" dirty="0"/>
              <a:t>Aquila: A </a:t>
            </a:r>
            <a:r>
              <a:rPr lang="en-US" i="1" dirty="0"/>
              <a:t>unified</a:t>
            </a:r>
            <a:r>
              <a:rPr lang="en-US" dirty="0"/>
              <a:t>, </a:t>
            </a:r>
            <a:r>
              <a:rPr lang="en-US" i="1" dirty="0"/>
              <a:t>low-latency</a:t>
            </a:r>
            <a:r>
              <a:rPr lang="en-US" dirty="0"/>
              <a:t> fabric for datacenter networks</a:t>
            </a:r>
          </a:p>
        </p:txBody>
      </p:sp>
      <p:sp>
        <p:nvSpPr>
          <p:cNvPr id="3" name="Subtitle 2">
            <a:extLst>
              <a:ext uri="{FF2B5EF4-FFF2-40B4-BE49-F238E27FC236}">
                <a16:creationId xmlns:a16="http://schemas.microsoft.com/office/drawing/2014/main" id="{EE62AECD-5AB9-6043-A963-7B3B2D49F45E}"/>
              </a:ext>
            </a:extLst>
          </p:cNvPr>
          <p:cNvSpPr>
            <a:spLocks noGrp="1"/>
          </p:cNvSpPr>
          <p:nvPr>
            <p:ph type="subTitle" idx="1"/>
          </p:nvPr>
        </p:nvSpPr>
        <p:spPr>
          <a:xfrm>
            <a:off x="2083266" y="3962765"/>
            <a:ext cx="8025468" cy="1655762"/>
          </a:xfrm>
        </p:spPr>
        <p:txBody>
          <a:bodyPr>
            <a:normAutofit fontScale="77500" lnSpcReduction="20000"/>
          </a:bodyPr>
          <a:lstStyle/>
          <a:p>
            <a:pPr algn="just"/>
            <a:r>
              <a:rPr lang="en-US" dirty="0">
                <a:solidFill>
                  <a:schemeClr val="accent1"/>
                </a:solidFill>
              </a:rPr>
              <a:t>Dan Gibson, Hema Hariharan, Eric Lance, Moray McLaren, Behnam </a:t>
            </a:r>
            <a:r>
              <a:rPr lang="en-US" dirty="0" err="1">
                <a:solidFill>
                  <a:schemeClr val="accent1"/>
                </a:solidFill>
              </a:rPr>
              <a:t>Montazeri</a:t>
            </a:r>
            <a:r>
              <a:rPr lang="en-US" dirty="0">
                <a:solidFill>
                  <a:schemeClr val="accent1"/>
                </a:solidFill>
              </a:rPr>
              <a:t>, Arjun Singh, Stephen Wang, Hassan M. G. Wassel, </a:t>
            </a:r>
            <a:r>
              <a:rPr lang="en-US" dirty="0" err="1">
                <a:solidFill>
                  <a:schemeClr val="accent1"/>
                </a:solidFill>
              </a:rPr>
              <a:t>Zhehua</a:t>
            </a:r>
            <a:r>
              <a:rPr lang="en-US" dirty="0">
                <a:solidFill>
                  <a:schemeClr val="accent1"/>
                </a:solidFill>
              </a:rPr>
              <a:t> Wu, </a:t>
            </a:r>
            <a:r>
              <a:rPr lang="en-US" dirty="0" err="1">
                <a:solidFill>
                  <a:schemeClr val="accent1"/>
                </a:solidFill>
              </a:rPr>
              <a:t>Sunghwan</a:t>
            </a:r>
            <a:r>
              <a:rPr lang="en-US" dirty="0">
                <a:solidFill>
                  <a:schemeClr val="accent1"/>
                </a:solidFill>
              </a:rPr>
              <a:t> </a:t>
            </a:r>
            <a:r>
              <a:rPr lang="en-US" dirty="0" err="1">
                <a:solidFill>
                  <a:schemeClr val="accent1"/>
                </a:solidFill>
              </a:rPr>
              <a:t>Yoo</a:t>
            </a:r>
            <a:r>
              <a:rPr lang="en-US" dirty="0">
                <a:solidFill>
                  <a:schemeClr val="accent1"/>
                </a:solidFill>
              </a:rPr>
              <a:t>,</a:t>
            </a:r>
            <a:r>
              <a:rPr lang="en-US" dirty="0"/>
              <a:t> </a:t>
            </a:r>
            <a:r>
              <a:rPr lang="en-US" dirty="0">
                <a:solidFill>
                  <a:schemeClr val="accent2">
                    <a:lumMod val="75000"/>
                  </a:schemeClr>
                </a:solidFill>
              </a:rPr>
              <a:t>Raghuraman Balasubramanian, Prashant Chandra, Michael </a:t>
            </a:r>
            <a:r>
              <a:rPr lang="en-US" dirty="0" err="1">
                <a:solidFill>
                  <a:schemeClr val="accent2">
                    <a:lumMod val="75000"/>
                  </a:schemeClr>
                </a:solidFill>
              </a:rPr>
              <a:t>Cutforth</a:t>
            </a:r>
            <a:r>
              <a:rPr lang="en-US" dirty="0">
                <a:solidFill>
                  <a:schemeClr val="accent2">
                    <a:lumMod val="75000"/>
                  </a:schemeClr>
                </a:solidFill>
              </a:rPr>
              <a:t>, Peter </a:t>
            </a:r>
            <a:r>
              <a:rPr lang="en-US" dirty="0" err="1">
                <a:solidFill>
                  <a:schemeClr val="accent2">
                    <a:lumMod val="75000"/>
                  </a:schemeClr>
                </a:solidFill>
              </a:rPr>
              <a:t>Cuy</a:t>
            </a:r>
            <a:r>
              <a:rPr lang="en-US" dirty="0">
                <a:solidFill>
                  <a:schemeClr val="accent2">
                    <a:lumMod val="75000"/>
                  </a:schemeClr>
                </a:solidFill>
              </a:rPr>
              <a:t>, David Decotigny, Rakesh Gautam, Alex </a:t>
            </a:r>
            <a:r>
              <a:rPr lang="en-US" dirty="0" err="1">
                <a:solidFill>
                  <a:schemeClr val="accent2">
                    <a:lumMod val="75000"/>
                  </a:schemeClr>
                </a:solidFill>
              </a:rPr>
              <a:t>Iriza</a:t>
            </a:r>
            <a:r>
              <a:rPr lang="en-US" dirty="0">
                <a:solidFill>
                  <a:schemeClr val="accent2">
                    <a:lumMod val="75000"/>
                  </a:schemeClr>
                </a:solidFill>
              </a:rPr>
              <a:t>, Milo M. K. Martin, Rick Roy,      </a:t>
            </a:r>
            <a:r>
              <a:rPr lang="en-US" dirty="0" err="1">
                <a:solidFill>
                  <a:schemeClr val="accent2">
                    <a:lumMod val="75000"/>
                  </a:schemeClr>
                </a:solidFill>
              </a:rPr>
              <a:t>Zuowei</a:t>
            </a:r>
            <a:r>
              <a:rPr lang="en-US" dirty="0">
                <a:solidFill>
                  <a:schemeClr val="accent2">
                    <a:lumMod val="75000"/>
                  </a:schemeClr>
                </a:solidFill>
              </a:rPr>
              <a:t> Shen, Ming Tan, Ye Tang, Monica Wong-Chan, Joe </a:t>
            </a:r>
            <a:r>
              <a:rPr lang="en-US" dirty="0" err="1">
                <a:solidFill>
                  <a:schemeClr val="accent2">
                    <a:lumMod val="75000"/>
                  </a:schemeClr>
                </a:solidFill>
              </a:rPr>
              <a:t>Zbiciak</a:t>
            </a:r>
            <a:r>
              <a:rPr lang="en-US" dirty="0">
                <a:solidFill>
                  <a:schemeClr val="accent2">
                    <a:lumMod val="75000"/>
                  </a:schemeClr>
                </a:solidFill>
              </a:rPr>
              <a:t>, </a:t>
            </a:r>
            <a:r>
              <a:rPr lang="en-US" dirty="0"/>
              <a:t>Amin Vahdat</a:t>
            </a:r>
          </a:p>
          <a:p>
            <a:r>
              <a:rPr lang="en-US" sz="4000" dirty="0"/>
              <a:t>Google</a:t>
            </a:r>
            <a:endParaRPr lang="en-US" dirty="0"/>
          </a:p>
        </p:txBody>
      </p:sp>
      <p:pic>
        <p:nvPicPr>
          <p:cNvPr id="4" name="Picture 3">
            <a:extLst>
              <a:ext uri="{FF2B5EF4-FFF2-40B4-BE49-F238E27FC236}">
                <a16:creationId xmlns:a16="http://schemas.microsoft.com/office/drawing/2014/main" id="{846E3241-1701-DF43-98E2-B20F7AEB51BC}"/>
              </a:ext>
            </a:extLst>
          </p:cNvPr>
          <p:cNvPicPr>
            <a:picLocks noChangeAspect="1"/>
          </p:cNvPicPr>
          <p:nvPr/>
        </p:nvPicPr>
        <p:blipFill>
          <a:blip r:embed="rId2"/>
          <a:stretch>
            <a:fillRect/>
          </a:stretch>
        </p:blipFill>
        <p:spPr>
          <a:xfrm>
            <a:off x="10072009" y="0"/>
            <a:ext cx="2119991" cy="1818700"/>
          </a:xfrm>
          <a:prstGeom prst="rect">
            <a:avLst/>
          </a:prstGeom>
          <a:ln>
            <a:solidFill>
              <a:schemeClr val="tx1"/>
            </a:solidFill>
          </a:ln>
        </p:spPr>
      </p:pic>
    </p:spTree>
    <p:extLst>
      <p:ext uri="{BB962C8B-B14F-4D97-AF65-F5344CB8AC3E}">
        <p14:creationId xmlns:p14="http://schemas.microsoft.com/office/powerpoint/2010/main" val="3355629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97C-0A48-ED4D-B36E-5017795A7B5D}"/>
              </a:ext>
            </a:extLst>
          </p:cNvPr>
          <p:cNvSpPr>
            <a:spLocks noGrp="1"/>
          </p:cNvSpPr>
          <p:nvPr>
            <p:ph type="title"/>
          </p:nvPr>
        </p:nvSpPr>
        <p:spPr/>
        <p:txBody>
          <a:bodyPr/>
          <a:lstStyle/>
          <a:p>
            <a:r>
              <a:rPr lang="en-US" dirty="0"/>
              <a:t>Aquila: Design goals</a:t>
            </a:r>
          </a:p>
        </p:txBody>
      </p:sp>
      <p:sp>
        <p:nvSpPr>
          <p:cNvPr id="3" name="Content Placeholder 2">
            <a:extLst>
              <a:ext uri="{FF2B5EF4-FFF2-40B4-BE49-F238E27FC236}">
                <a16:creationId xmlns:a16="http://schemas.microsoft.com/office/drawing/2014/main" id="{783C6B2E-3F8F-7541-9053-2EC796697592}"/>
              </a:ext>
            </a:extLst>
          </p:cNvPr>
          <p:cNvSpPr>
            <a:spLocks noGrp="1"/>
          </p:cNvSpPr>
          <p:nvPr>
            <p:ph idx="1"/>
          </p:nvPr>
        </p:nvSpPr>
        <p:spPr/>
        <p:txBody>
          <a:bodyPr/>
          <a:lstStyle/>
          <a:p>
            <a:r>
              <a:rPr lang="en-US" dirty="0"/>
              <a:t>Cost-effective</a:t>
            </a:r>
          </a:p>
          <a:p>
            <a:r>
              <a:rPr lang="en-US" dirty="0"/>
              <a:t>Ultra low-latency</a:t>
            </a:r>
          </a:p>
          <a:p>
            <a:r>
              <a:rPr lang="en-US" dirty="0"/>
              <a:t>Unified fabric</a:t>
            </a:r>
          </a:p>
          <a:p>
            <a:r>
              <a:rPr lang="en-US" dirty="0"/>
              <a:t>Co-existence in the larger DCN</a:t>
            </a:r>
          </a:p>
          <a:p>
            <a:pPr lvl="1"/>
            <a:r>
              <a:rPr lang="en-US" dirty="0"/>
              <a:t>Plugs externally with Ethernet</a:t>
            </a:r>
          </a:p>
          <a:p>
            <a:pPr lvl="1"/>
            <a:r>
              <a:rPr lang="en-US" dirty="0"/>
              <a:t>Self-contained SDN controller</a:t>
            </a:r>
          </a:p>
          <a:p>
            <a:pPr lvl="1"/>
            <a:r>
              <a:rPr lang="en-US" dirty="0"/>
              <a:t>Clique-locality in Job scheduling</a:t>
            </a:r>
          </a:p>
          <a:p>
            <a:pPr lvl="1"/>
            <a:endParaRPr lang="en-US" dirty="0"/>
          </a:p>
        </p:txBody>
      </p:sp>
      <p:pic>
        <p:nvPicPr>
          <p:cNvPr id="4" name="Picture 3">
            <a:extLst>
              <a:ext uri="{FF2B5EF4-FFF2-40B4-BE49-F238E27FC236}">
                <a16:creationId xmlns:a16="http://schemas.microsoft.com/office/drawing/2014/main" id="{EDB77DE8-7423-F34E-9A61-67FF0AFC8D15}"/>
              </a:ext>
            </a:extLst>
          </p:cNvPr>
          <p:cNvPicPr>
            <a:picLocks noChangeAspect="1"/>
          </p:cNvPicPr>
          <p:nvPr/>
        </p:nvPicPr>
        <p:blipFill rotWithShape="1">
          <a:blip r:embed="rId3"/>
          <a:srcRect l="2191"/>
          <a:stretch/>
        </p:blipFill>
        <p:spPr>
          <a:xfrm>
            <a:off x="6237513" y="2651748"/>
            <a:ext cx="5743369" cy="3405472"/>
          </a:xfrm>
          <a:prstGeom prst="rect">
            <a:avLst/>
          </a:prstGeom>
          <a:ln>
            <a:solidFill>
              <a:schemeClr val="tx1"/>
            </a:solidFill>
          </a:ln>
        </p:spPr>
      </p:pic>
    </p:spTree>
    <p:extLst>
      <p:ext uri="{BB962C8B-B14F-4D97-AF65-F5344CB8AC3E}">
        <p14:creationId xmlns:p14="http://schemas.microsoft.com/office/powerpoint/2010/main" val="18901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A27C-D97A-6741-ACBA-7489428B4A2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4132719-C3B2-0741-A356-D987102C8455}"/>
              </a:ext>
            </a:extLst>
          </p:cNvPr>
          <p:cNvSpPr>
            <a:spLocks noGrp="1"/>
          </p:cNvSpPr>
          <p:nvPr>
            <p:ph idx="1"/>
          </p:nvPr>
        </p:nvSpPr>
        <p:spPr/>
        <p:txBody>
          <a:bodyPr/>
          <a:lstStyle/>
          <a:p>
            <a:r>
              <a:rPr lang="en-US" dirty="0"/>
              <a:t>Hardware design and layout</a:t>
            </a:r>
          </a:p>
          <a:p>
            <a:r>
              <a:rPr lang="en-US" dirty="0"/>
              <a:t>SDN Infrastructure &amp; Challenges</a:t>
            </a:r>
          </a:p>
          <a:p>
            <a:r>
              <a:rPr lang="en-US" dirty="0"/>
              <a:t>Results</a:t>
            </a:r>
          </a:p>
          <a:p>
            <a:r>
              <a:rPr lang="en-US" dirty="0"/>
              <a:t>Limitations/Discussion</a:t>
            </a:r>
          </a:p>
        </p:txBody>
      </p:sp>
    </p:spTree>
    <p:extLst>
      <p:ext uri="{BB962C8B-B14F-4D97-AF65-F5344CB8AC3E}">
        <p14:creationId xmlns:p14="http://schemas.microsoft.com/office/powerpoint/2010/main" val="2969384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09D2-72EE-7241-9ED1-7DB24615813F}"/>
              </a:ext>
            </a:extLst>
          </p:cNvPr>
          <p:cNvSpPr>
            <a:spLocks noGrp="1"/>
          </p:cNvSpPr>
          <p:nvPr>
            <p:ph type="title"/>
          </p:nvPr>
        </p:nvSpPr>
        <p:spPr/>
        <p:txBody>
          <a:bodyPr/>
          <a:lstStyle/>
          <a:p>
            <a:r>
              <a:rPr lang="en-US" dirty="0" err="1"/>
              <a:t>TiN</a:t>
            </a:r>
            <a:r>
              <a:rPr lang="en-US" dirty="0"/>
              <a:t> Chip</a:t>
            </a:r>
          </a:p>
        </p:txBody>
      </p:sp>
      <p:sp>
        <p:nvSpPr>
          <p:cNvPr id="3" name="Content Placeholder 2">
            <a:extLst>
              <a:ext uri="{FF2B5EF4-FFF2-40B4-BE49-F238E27FC236}">
                <a16:creationId xmlns:a16="http://schemas.microsoft.com/office/drawing/2014/main" id="{C11CB2A9-858B-484D-8E1A-C273B2B3C33F}"/>
              </a:ext>
            </a:extLst>
          </p:cNvPr>
          <p:cNvSpPr>
            <a:spLocks noGrp="1"/>
          </p:cNvSpPr>
          <p:nvPr>
            <p:ph idx="1"/>
          </p:nvPr>
        </p:nvSpPr>
        <p:spPr>
          <a:xfrm>
            <a:off x="5802086" y="1825625"/>
            <a:ext cx="5551713" cy="4351338"/>
          </a:xfrm>
        </p:spPr>
        <p:txBody>
          <a:bodyPr/>
          <a:lstStyle/>
          <a:p>
            <a:pPr marL="0" indent="0">
              <a:buNone/>
            </a:pPr>
            <a:r>
              <a:rPr lang="en-US" dirty="0"/>
              <a:t>50-port Cell Switch</a:t>
            </a:r>
          </a:p>
          <a:p>
            <a:pPr lvl="1"/>
            <a:r>
              <a:rPr lang="en-US" dirty="0"/>
              <a:t>24 pod-local links (copper)</a:t>
            </a:r>
          </a:p>
          <a:p>
            <a:pPr lvl="1"/>
            <a:r>
              <a:rPr lang="en-US" dirty="0"/>
              <a:t>8 inter-pod links	(optical)</a:t>
            </a:r>
          </a:p>
          <a:p>
            <a:pPr lvl="1"/>
            <a:r>
              <a:rPr lang="en-US" dirty="0"/>
              <a:t>18 internal (IP, RDMA, </a:t>
            </a:r>
            <a:r>
              <a:rPr lang="en-US" b="1" dirty="0"/>
              <a:t>etc.</a:t>
            </a:r>
            <a:r>
              <a:rPr lang="en-US" dirty="0"/>
              <a:t>)</a:t>
            </a:r>
          </a:p>
          <a:p>
            <a:pPr lvl="1"/>
            <a:r>
              <a:rPr lang="en-US" dirty="0"/>
              <a:t>32 VCs with FIFO per port</a:t>
            </a:r>
          </a:p>
          <a:p>
            <a:pPr lvl="1"/>
            <a:r>
              <a:rPr lang="en-US" dirty="0"/>
              <a:t>Credit-based Flow Control</a:t>
            </a:r>
          </a:p>
          <a:p>
            <a:pPr lvl="1"/>
            <a:r>
              <a:rPr lang="en-US" dirty="0"/>
              <a:t>Isolated buffers/credits</a:t>
            </a:r>
          </a:p>
          <a:p>
            <a:pPr lvl="1"/>
            <a:endParaRPr lang="en-US" dirty="0"/>
          </a:p>
        </p:txBody>
      </p:sp>
      <p:pic>
        <p:nvPicPr>
          <p:cNvPr id="4" name="Picture 3">
            <a:extLst>
              <a:ext uri="{FF2B5EF4-FFF2-40B4-BE49-F238E27FC236}">
                <a16:creationId xmlns:a16="http://schemas.microsoft.com/office/drawing/2014/main" id="{45EB63C7-896C-6C49-B893-BC3D3989C9F0}"/>
              </a:ext>
            </a:extLst>
          </p:cNvPr>
          <p:cNvPicPr>
            <a:picLocks noChangeAspect="1"/>
          </p:cNvPicPr>
          <p:nvPr/>
        </p:nvPicPr>
        <p:blipFill>
          <a:blip r:embed="rId2"/>
          <a:stretch>
            <a:fillRect/>
          </a:stretch>
        </p:blipFill>
        <p:spPr>
          <a:xfrm>
            <a:off x="838200" y="1931176"/>
            <a:ext cx="4506686" cy="4140236"/>
          </a:xfrm>
          <a:prstGeom prst="rect">
            <a:avLst/>
          </a:prstGeom>
        </p:spPr>
      </p:pic>
    </p:spTree>
    <p:extLst>
      <p:ext uri="{BB962C8B-B14F-4D97-AF65-F5344CB8AC3E}">
        <p14:creationId xmlns:p14="http://schemas.microsoft.com/office/powerpoint/2010/main" val="3686133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09D2-72EE-7241-9ED1-7DB24615813F}"/>
              </a:ext>
            </a:extLst>
          </p:cNvPr>
          <p:cNvSpPr>
            <a:spLocks noGrp="1"/>
          </p:cNvSpPr>
          <p:nvPr>
            <p:ph type="title"/>
          </p:nvPr>
        </p:nvSpPr>
        <p:spPr/>
        <p:txBody>
          <a:bodyPr/>
          <a:lstStyle/>
          <a:p>
            <a:r>
              <a:rPr lang="en-US" dirty="0" err="1"/>
              <a:t>TiN</a:t>
            </a:r>
            <a:r>
              <a:rPr lang="en-US" dirty="0"/>
              <a:t> Chip </a:t>
            </a:r>
          </a:p>
        </p:txBody>
      </p:sp>
      <p:sp>
        <p:nvSpPr>
          <p:cNvPr id="3" name="Content Placeholder 2">
            <a:extLst>
              <a:ext uri="{FF2B5EF4-FFF2-40B4-BE49-F238E27FC236}">
                <a16:creationId xmlns:a16="http://schemas.microsoft.com/office/drawing/2014/main" id="{C11CB2A9-858B-484D-8E1A-C273B2B3C33F}"/>
              </a:ext>
            </a:extLst>
          </p:cNvPr>
          <p:cNvSpPr>
            <a:spLocks noGrp="1"/>
          </p:cNvSpPr>
          <p:nvPr>
            <p:ph idx="1"/>
          </p:nvPr>
        </p:nvSpPr>
        <p:spPr>
          <a:xfrm>
            <a:off x="5802086" y="1825625"/>
            <a:ext cx="5551713" cy="4351338"/>
          </a:xfrm>
        </p:spPr>
        <p:txBody>
          <a:bodyPr/>
          <a:lstStyle/>
          <a:p>
            <a:pPr marL="0" indent="0">
              <a:buNone/>
            </a:pPr>
            <a:r>
              <a:rPr lang="en-US" dirty="0"/>
              <a:t>GNet L2 protocol on all links</a:t>
            </a:r>
          </a:p>
          <a:p>
            <a:pPr lvl="1"/>
            <a:r>
              <a:rPr lang="en-US" dirty="0"/>
              <a:t>Cell size 16 to 160B</a:t>
            </a:r>
          </a:p>
          <a:p>
            <a:pPr lvl="1"/>
            <a:r>
              <a:rPr lang="en-US" dirty="0"/>
              <a:t> 8B header </a:t>
            </a:r>
          </a:p>
          <a:p>
            <a:pPr lvl="2"/>
            <a:r>
              <a:rPr lang="en-US" dirty="0"/>
              <a:t>16-bit source and destination address</a:t>
            </a:r>
          </a:p>
          <a:p>
            <a:pPr lvl="2"/>
            <a:r>
              <a:rPr lang="en-US" dirty="0"/>
              <a:t>Cell type, VC, hop count, CRC, etc.</a:t>
            </a:r>
          </a:p>
          <a:p>
            <a:pPr lvl="1"/>
            <a:r>
              <a:rPr lang="en-US" dirty="0"/>
              <a:t>Adaptive routing for most traffic</a:t>
            </a:r>
          </a:p>
          <a:p>
            <a:pPr lvl="2"/>
            <a:r>
              <a:rPr lang="en-US" dirty="0"/>
              <a:t>Minimal &amp; Non-minimal routes</a:t>
            </a:r>
          </a:p>
          <a:p>
            <a:pPr lvl="2"/>
            <a:r>
              <a:rPr lang="en-US" dirty="0"/>
              <a:t>Randomized, weighted route picking</a:t>
            </a:r>
          </a:p>
          <a:p>
            <a:pPr lvl="2"/>
            <a:r>
              <a:rPr lang="en-US" dirty="0"/>
              <a:t>Deterministic only for ordered traffic</a:t>
            </a:r>
          </a:p>
          <a:p>
            <a:pPr marL="0" indent="0">
              <a:buNone/>
            </a:pPr>
            <a:endParaRPr lang="en-US" dirty="0"/>
          </a:p>
        </p:txBody>
      </p:sp>
      <p:pic>
        <p:nvPicPr>
          <p:cNvPr id="4" name="Picture 3">
            <a:extLst>
              <a:ext uri="{FF2B5EF4-FFF2-40B4-BE49-F238E27FC236}">
                <a16:creationId xmlns:a16="http://schemas.microsoft.com/office/drawing/2014/main" id="{45EB63C7-896C-6C49-B893-BC3D3989C9F0}"/>
              </a:ext>
            </a:extLst>
          </p:cNvPr>
          <p:cNvPicPr>
            <a:picLocks noChangeAspect="1"/>
          </p:cNvPicPr>
          <p:nvPr/>
        </p:nvPicPr>
        <p:blipFill>
          <a:blip r:embed="rId2"/>
          <a:stretch>
            <a:fillRect/>
          </a:stretch>
        </p:blipFill>
        <p:spPr>
          <a:xfrm>
            <a:off x="838200" y="1931176"/>
            <a:ext cx="4506686" cy="4140236"/>
          </a:xfrm>
          <a:prstGeom prst="rect">
            <a:avLst/>
          </a:prstGeom>
        </p:spPr>
      </p:pic>
    </p:spTree>
    <p:extLst>
      <p:ext uri="{BB962C8B-B14F-4D97-AF65-F5344CB8AC3E}">
        <p14:creationId xmlns:p14="http://schemas.microsoft.com/office/powerpoint/2010/main" val="1442803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09D2-72EE-7241-9ED1-7DB24615813F}"/>
              </a:ext>
            </a:extLst>
          </p:cNvPr>
          <p:cNvSpPr>
            <a:spLocks noGrp="1"/>
          </p:cNvSpPr>
          <p:nvPr>
            <p:ph type="title"/>
          </p:nvPr>
        </p:nvSpPr>
        <p:spPr/>
        <p:txBody>
          <a:bodyPr/>
          <a:lstStyle/>
          <a:p>
            <a:r>
              <a:rPr lang="en-US" dirty="0"/>
              <a:t>IP over GNet </a:t>
            </a:r>
          </a:p>
        </p:txBody>
      </p:sp>
      <p:sp>
        <p:nvSpPr>
          <p:cNvPr id="3" name="Content Placeholder 2">
            <a:extLst>
              <a:ext uri="{FF2B5EF4-FFF2-40B4-BE49-F238E27FC236}">
                <a16:creationId xmlns:a16="http://schemas.microsoft.com/office/drawing/2014/main" id="{C11CB2A9-858B-484D-8E1A-C273B2B3C33F}"/>
              </a:ext>
            </a:extLst>
          </p:cNvPr>
          <p:cNvSpPr>
            <a:spLocks noGrp="1"/>
          </p:cNvSpPr>
          <p:nvPr>
            <p:ph idx="1"/>
          </p:nvPr>
        </p:nvSpPr>
        <p:spPr>
          <a:xfrm>
            <a:off x="5802086" y="1825625"/>
            <a:ext cx="5551713" cy="4351338"/>
          </a:xfrm>
        </p:spPr>
        <p:txBody>
          <a:bodyPr/>
          <a:lstStyle/>
          <a:p>
            <a:pPr marL="0" indent="0">
              <a:buNone/>
            </a:pPr>
            <a:r>
              <a:rPr lang="en-US" dirty="0"/>
              <a:t>IP to GNet translation</a:t>
            </a:r>
          </a:p>
          <a:p>
            <a:pPr lvl="1"/>
            <a:r>
              <a:rPr lang="en-US" dirty="0"/>
              <a:t>Sources: NIC &amp; External Ethernet</a:t>
            </a:r>
          </a:p>
          <a:p>
            <a:pPr lvl="1"/>
            <a:r>
              <a:rPr lang="en-US" dirty="0"/>
              <a:t>Split IP packets to cells</a:t>
            </a:r>
          </a:p>
          <a:p>
            <a:pPr lvl="1"/>
            <a:r>
              <a:rPr lang="en-US" dirty="0"/>
              <a:t>Gather then back at destination</a:t>
            </a:r>
          </a:p>
          <a:p>
            <a:pPr lvl="1"/>
            <a:r>
              <a:rPr lang="en-US" dirty="0"/>
              <a:t>L3 to L2 address translation</a:t>
            </a:r>
          </a:p>
        </p:txBody>
      </p:sp>
      <p:pic>
        <p:nvPicPr>
          <p:cNvPr id="6" name="Picture 5">
            <a:extLst>
              <a:ext uri="{FF2B5EF4-FFF2-40B4-BE49-F238E27FC236}">
                <a16:creationId xmlns:a16="http://schemas.microsoft.com/office/drawing/2014/main" id="{480A86B9-AFEE-004B-A431-4B84B1DC3675}"/>
              </a:ext>
            </a:extLst>
          </p:cNvPr>
          <p:cNvPicPr>
            <a:picLocks noChangeAspect="1"/>
          </p:cNvPicPr>
          <p:nvPr/>
        </p:nvPicPr>
        <p:blipFill>
          <a:blip r:embed="rId2"/>
          <a:stretch>
            <a:fillRect/>
          </a:stretch>
        </p:blipFill>
        <p:spPr>
          <a:xfrm>
            <a:off x="838200" y="1931176"/>
            <a:ext cx="4396054" cy="4038600"/>
          </a:xfrm>
          <a:prstGeom prst="rect">
            <a:avLst/>
          </a:prstGeom>
        </p:spPr>
      </p:pic>
    </p:spTree>
    <p:extLst>
      <p:ext uri="{BB962C8B-B14F-4D97-AF65-F5344CB8AC3E}">
        <p14:creationId xmlns:p14="http://schemas.microsoft.com/office/powerpoint/2010/main" val="2059095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09D2-72EE-7241-9ED1-7DB24615813F}"/>
              </a:ext>
            </a:extLst>
          </p:cNvPr>
          <p:cNvSpPr>
            <a:spLocks noGrp="1"/>
          </p:cNvSpPr>
          <p:nvPr>
            <p:ph type="title"/>
          </p:nvPr>
        </p:nvSpPr>
        <p:spPr/>
        <p:txBody>
          <a:bodyPr/>
          <a:lstStyle/>
          <a:p>
            <a:r>
              <a:rPr lang="en-US" dirty="0"/>
              <a:t>IP over GNet </a:t>
            </a:r>
          </a:p>
        </p:txBody>
      </p:sp>
      <p:sp>
        <p:nvSpPr>
          <p:cNvPr id="3" name="Content Placeholder 2">
            <a:extLst>
              <a:ext uri="{FF2B5EF4-FFF2-40B4-BE49-F238E27FC236}">
                <a16:creationId xmlns:a16="http://schemas.microsoft.com/office/drawing/2014/main" id="{C11CB2A9-858B-484D-8E1A-C273B2B3C33F}"/>
              </a:ext>
            </a:extLst>
          </p:cNvPr>
          <p:cNvSpPr>
            <a:spLocks noGrp="1"/>
          </p:cNvSpPr>
          <p:nvPr>
            <p:ph idx="1"/>
          </p:nvPr>
        </p:nvSpPr>
        <p:spPr>
          <a:xfrm>
            <a:off x="5802086" y="1825625"/>
            <a:ext cx="5551713" cy="4351338"/>
          </a:xfrm>
        </p:spPr>
        <p:txBody>
          <a:bodyPr>
            <a:normAutofit lnSpcReduction="10000"/>
          </a:bodyPr>
          <a:lstStyle/>
          <a:p>
            <a:pPr marL="0" indent="0">
              <a:buNone/>
            </a:pPr>
            <a:r>
              <a:rPr lang="en-US" dirty="0"/>
              <a:t>Admission control</a:t>
            </a:r>
          </a:p>
          <a:p>
            <a:pPr lvl="1"/>
            <a:r>
              <a:rPr lang="en-US" dirty="0"/>
              <a:t>Solicitation with RTS/CTS </a:t>
            </a:r>
          </a:p>
          <a:p>
            <a:pPr lvl="1"/>
            <a:r>
              <a:rPr lang="en-US" dirty="0"/>
              <a:t>On high-priority VC</a:t>
            </a:r>
          </a:p>
          <a:p>
            <a:pPr lvl="1"/>
            <a:r>
              <a:rPr lang="en-US" dirty="0"/>
              <a:t>Routed deterministically</a:t>
            </a:r>
          </a:p>
          <a:p>
            <a:pPr lvl="1"/>
            <a:r>
              <a:rPr lang="en-US" dirty="0"/>
              <a:t>RTS order defines packet order</a:t>
            </a:r>
          </a:p>
          <a:p>
            <a:pPr lvl="1"/>
            <a:r>
              <a:rPr lang="en-US" dirty="0"/>
              <a:t>Packet Drops/ECN </a:t>
            </a:r>
            <a:r>
              <a:rPr lang="en-US" b="1" dirty="0"/>
              <a:t>at ingress </a:t>
            </a:r>
            <a:r>
              <a:rPr lang="en-US" dirty="0"/>
              <a:t>based on RTS queue thresholds</a:t>
            </a:r>
          </a:p>
          <a:p>
            <a:pPr lvl="1"/>
            <a:r>
              <a:rPr lang="en-US" dirty="0"/>
              <a:t>CTS window can be adaptively controlled to ease congestion</a:t>
            </a:r>
          </a:p>
          <a:p>
            <a:pPr marL="0" indent="0">
              <a:buNone/>
            </a:pPr>
            <a:endParaRPr lang="en-US" dirty="0"/>
          </a:p>
          <a:p>
            <a:pPr marL="0" indent="0">
              <a:buNone/>
            </a:pPr>
            <a:r>
              <a:rPr lang="en-US" sz="2400" dirty="0"/>
              <a:t>Helps with incast at receiver/RTS path but what about other points in the fabric?</a:t>
            </a:r>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1616D296-D2EE-844E-AEBC-F3CADCDE6956}"/>
              </a:ext>
            </a:extLst>
          </p:cNvPr>
          <p:cNvPicPr>
            <a:picLocks noChangeAspect="1"/>
          </p:cNvPicPr>
          <p:nvPr/>
        </p:nvPicPr>
        <p:blipFill>
          <a:blip r:embed="rId2"/>
          <a:stretch>
            <a:fillRect/>
          </a:stretch>
        </p:blipFill>
        <p:spPr>
          <a:xfrm>
            <a:off x="304799" y="2602026"/>
            <a:ext cx="4845520" cy="2798535"/>
          </a:xfrm>
          <a:prstGeom prst="rect">
            <a:avLst/>
          </a:prstGeom>
          <a:ln>
            <a:solidFill>
              <a:schemeClr val="tx1"/>
            </a:solidFill>
          </a:ln>
        </p:spPr>
      </p:pic>
    </p:spTree>
    <p:extLst>
      <p:ext uri="{BB962C8B-B14F-4D97-AF65-F5344CB8AC3E}">
        <p14:creationId xmlns:p14="http://schemas.microsoft.com/office/powerpoint/2010/main" val="2388981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09D2-72EE-7241-9ED1-7DB24615813F}"/>
              </a:ext>
            </a:extLst>
          </p:cNvPr>
          <p:cNvSpPr>
            <a:spLocks noGrp="1"/>
          </p:cNvSpPr>
          <p:nvPr>
            <p:ph type="title"/>
          </p:nvPr>
        </p:nvSpPr>
        <p:spPr/>
        <p:txBody>
          <a:bodyPr/>
          <a:lstStyle/>
          <a:p>
            <a:r>
              <a:rPr lang="en-US" dirty="0"/>
              <a:t>RDMA over GNet </a:t>
            </a:r>
          </a:p>
        </p:txBody>
      </p:sp>
      <p:sp>
        <p:nvSpPr>
          <p:cNvPr id="3" name="Content Placeholder 2">
            <a:extLst>
              <a:ext uri="{FF2B5EF4-FFF2-40B4-BE49-F238E27FC236}">
                <a16:creationId xmlns:a16="http://schemas.microsoft.com/office/drawing/2014/main" id="{C11CB2A9-858B-484D-8E1A-C273B2B3C33F}"/>
              </a:ext>
            </a:extLst>
          </p:cNvPr>
          <p:cNvSpPr>
            <a:spLocks noGrp="1"/>
          </p:cNvSpPr>
          <p:nvPr>
            <p:ph idx="1"/>
          </p:nvPr>
        </p:nvSpPr>
        <p:spPr>
          <a:xfrm>
            <a:off x="5802086" y="1825625"/>
            <a:ext cx="5551713" cy="4351338"/>
          </a:xfrm>
        </p:spPr>
        <p:txBody>
          <a:bodyPr/>
          <a:lstStyle/>
          <a:p>
            <a:pPr marL="0" indent="0">
              <a:buNone/>
            </a:pPr>
            <a:r>
              <a:rPr lang="en-US" dirty="0"/>
              <a:t>1RMA – Google’s RDMA variant</a:t>
            </a:r>
          </a:p>
          <a:p>
            <a:pPr lvl="1"/>
            <a:r>
              <a:rPr lang="en-US" dirty="0"/>
              <a:t>Not layered on IP anymore</a:t>
            </a:r>
          </a:p>
          <a:p>
            <a:pPr lvl="1"/>
            <a:r>
              <a:rPr lang="en-US" dirty="0"/>
              <a:t>First-class cell types: </a:t>
            </a:r>
            <a:r>
              <a:rPr lang="en-US" b="1" dirty="0"/>
              <a:t>Req, Resp</a:t>
            </a:r>
          </a:p>
          <a:p>
            <a:pPr lvl="1"/>
            <a:r>
              <a:rPr lang="en-US" dirty="0"/>
              <a:t>Similar treatment as RTS/CTS</a:t>
            </a:r>
          </a:p>
          <a:p>
            <a:pPr lvl="1"/>
            <a:r>
              <a:rPr lang="en-US" dirty="0"/>
              <a:t>Gets separate VCs</a:t>
            </a:r>
          </a:p>
          <a:p>
            <a:pPr lvl="1"/>
            <a:r>
              <a:rPr lang="en-US" dirty="0"/>
              <a:t>No HOL-blocking by IP traffic</a:t>
            </a:r>
          </a:p>
        </p:txBody>
      </p:sp>
      <p:pic>
        <p:nvPicPr>
          <p:cNvPr id="7" name="Picture 6">
            <a:extLst>
              <a:ext uri="{FF2B5EF4-FFF2-40B4-BE49-F238E27FC236}">
                <a16:creationId xmlns:a16="http://schemas.microsoft.com/office/drawing/2014/main" id="{BC002497-74EB-A14B-B961-0801EF02D1FA}"/>
              </a:ext>
            </a:extLst>
          </p:cNvPr>
          <p:cNvPicPr>
            <a:picLocks noChangeAspect="1"/>
          </p:cNvPicPr>
          <p:nvPr/>
        </p:nvPicPr>
        <p:blipFill>
          <a:blip r:embed="rId2"/>
          <a:stretch>
            <a:fillRect/>
          </a:stretch>
        </p:blipFill>
        <p:spPr>
          <a:xfrm>
            <a:off x="868200" y="1931176"/>
            <a:ext cx="4366054" cy="4038600"/>
          </a:xfrm>
          <a:prstGeom prst="rect">
            <a:avLst/>
          </a:prstGeom>
        </p:spPr>
      </p:pic>
    </p:spTree>
    <p:extLst>
      <p:ext uri="{BB962C8B-B14F-4D97-AF65-F5344CB8AC3E}">
        <p14:creationId xmlns:p14="http://schemas.microsoft.com/office/powerpoint/2010/main" val="1587424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179D3-34A5-3541-8168-3CF030B9F859}"/>
              </a:ext>
            </a:extLst>
          </p:cNvPr>
          <p:cNvSpPr>
            <a:spLocks noGrp="1"/>
          </p:cNvSpPr>
          <p:nvPr>
            <p:ph type="title"/>
          </p:nvPr>
        </p:nvSpPr>
        <p:spPr/>
        <p:txBody>
          <a:bodyPr/>
          <a:lstStyle/>
          <a:p>
            <a:r>
              <a:rPr lang="en-US" dirty="0"/>
              <a:t>Logical Layout</a:t>
            </a:r>
          </a:p>
        </p:txBody>
      </p:sp>
      <p:sp>
        <p:nvSpPr>
          <p:cNvPr id="5" name="Content Placeholder 2">
            <a:extLst>
              <a:ext uri="{FF2B5EF4-FFF2-40B4-BE49-F238E27FC236}">
                <a16:creationId xmlns:a16="http://schemas.microsoft.com/office/drawing/2014/main" id="{47EC953C-9320-2C4A-AC12-D5C6008ED2B2}"/>
              </a:ext>
            </a:extLst>
          </p:cNvPr>
          <p:cNvSpPr>
            <a:spLocks noGrp="1"/>
          </p:cNvSpPr>
          <p:nvPr>
            <p:ph idx="1"/>
          </p:nvPr>
        </p:nvSpPr>
        <p:spPr>
          <a:xfrm>
            <a:off x="838200" y="1937147"/>
            <a:ext cx="3102429" cy="4289482"/>
          </a:xfrm>
        </p:spPr>
        <p:txBody>
          <a:bodyPr>
            <a:normAutofit/>
          </a:bodyPr>
          <a:lstStyle/>
          <a:p>
            <a:pPr marL="0" indent="0">
              <a:buNone/>
            </a:pPr>
            <a:r>
              <a:rPr lang="en-US" dirty="0"/>
              <a:t>Set of TiNs form a pod (rack)</a:t>
            </a:r>
          </a:p>
          <a:p>
            <a:pPr marL="0" indent="0">
              <a:buNone/>
            </a:pPr>
            <a:endParaRPr lang="en-US" dirty="0"/>
          </a:p>
          <a:p>
            <a:pPr marL="0" indent="0">
              <a:buNone/>
            </a:pPr>
            <a:r>
              <a:rPr lang="en-US" dirty="0"/>
              <a:t>Set of pods, an Aquila clique</a:t>
            </a:r>
          </a:p>
          <a:p>
            <a:pPr marL="0" indent="0">
              <a:buNone/>
            </a:pPr>
            <a:endParaRPr lang="en-US" dirty="0"/>
          </a:p>
        </p:txBody>
      </p:sp>
      <p:pic>
        <p:nvPicPr>
          <p:cNvPr id="3" name="Picture 2">
            <a:extLst>
              <a:ext uri="{FF2B5EF4-FFF2-40B4-BE49-F238E27FC236}">
                <a16:creationId xmlns:a16="http://schemas.microsoft.com/office/drawing/2014/main" id="{90DC3D48-BB89-C34A-A1B8-224EA9021A30}"/>
              </a:ext>
            </a:extLst>
          </p:cNvPr>
          <p:cNvPicPr>
            <a:picLocks noChangeAspect="1"/>
          </p:cNvPicPr>
          <p:nvPr/>
        </p:nvPicPr>
        <p:blipFill>
          <a:blip r:embed="rId2"/>
          <a:stretch>
            <a:fillRect/>
          </a:stretch>
        </p:blipFill>
        <p:spPr>
          <a:xfrm>
            <a:off x="5456901" y="570414"/>
            <a:ext cx="5806659" cy="5922461"/>
          </a:xfrm>
          <a:prstGeom prst="rect">
            <a:avLst/>
          </a:prstGeom>
          <a:ln>
            <a:solidFill>
              <a:schemeClr val="tx1"/>
            </a:solidFill>
          </a:ln>
        </p:spPr>
      </p:pic>
    </p:spTree>
    <p:extLst>
      <p:ext uri="{BB962C8B-B14F-4D97-AF65-F5344CB8AC3E}">
        <p14:creationId xmlns:p14="http://schemas.microsoft.com/office/powerpoint/2010/main" val="2546906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179D3-34A5-3541-8168-3CF030B9F859}"/>
              </a:ext>
            </a:extLst>
          </p:cNvPr>
          <p:cNvSpPr>
            <a:spLocks noGrp="1"/>
          </p:cNvSpPr>
          <p:nvPr>
            <p:ph type="title"/>
          </p:nvPr>
        </p:nvSpPr>
        <p:spPr/>
        <p:txBody>
          <a:bodyPr/>
          <a:lstStyle/>
          <a:p>
            <a:r>
              <a:rPr lang="en-US" dirty="0"/>
              <a:t>Physical Layout</a:t>
            </a:r>
          </a:p>
        </p:txBody>
      </p:sp>
      <p:pic>
        <p:nvPicPr>
          <p:cNvPr id="4" name="Picture 3">
            <a:extLst>
              <a:ext uri="{FF2B5EF4-FFF2-40B4-BE49-F238E27FC236}">
                <a16:creationId xmlns:a16="http://schemas.microsoft.com/office/drawing/2014/main" id="{A13A7047-2578-CC49-8CC3-ECBBBBC3BEC7}"/>
              </a:ext>
            </a:extLst>
          </p:cNvPr>
          <p:cNvPicPr>
            <a:picLocks noChangeAspect="1"/>
          </p:cNvPicPr>
          <p:nvPr/>
        </p:nvPicPr>
        <p:blipFill>
          <a:blip r:embed="rId3"/>
          <a:stretch>
            <a:fillRect/>
          </a:stretch>
        </p:blipFill>
        <p:spPr>
          <a:xfrm>
            <a:off x="4778404" y="1648619"/>
            <a:ext cx="7228539" cy="4844256"/>
          </a:xfrm>
          <a:prstGeom prst="rect">
            <a:avLst/>
          </a:prstGeom>
          <a:ln>
            <a:solidFill>
              <a:schemeClr val="tx1"/>
            </a:solidFill>
          </a:ln>
        </p:spPr>
      </p:pic>
      <p:pic>
        <p:nvPicPr>
          <p:cNvPr id="6" name="Picture 5">
            <a:extLst>
              <a:ext uri="{FF2B5EF4-FFF2-40B4-BE49-F238E27FC236}">
                <a16:creationId xmlns:a16="http://schemas.microsoft.com/office/drawing/2014/main" id="{925AE21B-04B3-D046-97AC-71ED031DD7FA}"/>
              </a:ext>
            </a:extLst>
          </p:cNvPr>
          <p:cNvPicPr>
            <a:picLocks noChangeAspect="1"/>
          </p:cNvPicPr>
          <p:nvPr/>
        </p:nvPicPr>
        <p:blipFill>
          <a:blip r:embed="rId4"/>
          <a:stretch>
            <a:fillRect/>
          </a:stretch>
        </p:blipFill>
        <p:spPr>
          <a:xfrm>
            <a:off x="838200" y="2514600"/>
            <a:ext cx="2148174" cy="3635829"/>
          </a:xfrm>
          <a:prstGeom prst="rect">
            <a:avLst/>
          </a:prstGeom>
        </p:spPr>
      </p:pic>
      <p:cxnSp>
        <p:nvCxnSpPr>
          <p:cNvPr id="10" name="Straight Arrow Connector 9">
            <a:extLst>
              <a:ext uri="{FF2B5EF4-FFF2-40B4-BE49-F238E27FC236}">
                <a16:creationId xmlns:a16="http://schemas.microsoft.com/office/drawing/2014/main" id="{C70C1A10-64C0-3A46-94D0-1A7218EB3E35}"/>
              </a:ext>
            </a:extLst>
          </p:cNvPr>
          <p:cNvCxnSpPr>
            <a:cxnSpLocks/>
          </p:cNvCxnSpPr>
          <p:nvPr/>
        </p:nvCxnSpPr>
        <p:spPr>
          <a:xfrm>
            <a:off x="2801740" y="3412139"/>
            <a:ext cx="2793517" cy="408747"/>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CC6C24-C50E-A942-BDF3-70FDD13B62BE}"/>
              </a:ext>
            </a:extLst>
          </p:cNvPr>
          <p:cNvCxnSpPr>
            <a:cxnSpLocks/>
          </p:cNvCxnSpPr>
          <p:nvPr/>
        </p:nvCxnSpPr>
        <p:spPr>
          <a:xfrm>
            <a:off x="2801740" y="4881393"/>
            <a:ext cx="2652003" cy="300207"/>
          </a:xfrm>
          <a:prstGeom prst="straightConnector1">
            <a:avLst/>
          </a:prstGeom>
          <a:ln w="222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7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959E-5E8D-9B4C-B64C-B3B846AD6A20}"/>
              </a:ext>
            </a:extLst>
          </p:cNvPr>
          <p:cNvSpPr>
            <a:spLocks noGrp="1"/>
          </p:cNvSpPr>
          <p:nvPr>
            <p:ph type="title"/>
          </p:nvPr>
        </p:nvSpPr>
        <p:spPr/>
        <p:txBody>
          <a:bodyPr/>
          <a:lstStyle/>
          <a:p>
            <a:r>
              <a:rPr lang="en-US" dirty="0"/>
              <a:t>SDN Infrastructure</a:t>
            </a:r>
          </a:p>
        </p:txBody>
      </p:sp>
      <p:sp>
        <p:nvSpPr>
          <p:cNvPr id="3" name="Content Placeholder 2">
            <a:extLst>
              <a:ext uri="{FF2B5EF4-FFF2-40B4-BE49-F238E27FC236}">
                <a16:creationId xmlns:a16="http://schemas.microsoft.com/office/drawing/2014/main" id="{43181114-F016-B846-AAFF-B362A688EC68}"/>
              </a:ext>
            </a:extLst>
          </p:cNvPr>
          <p:cNvSpPr>
            <a:spLocks noGrp="1"/>
          </p:cNvSpPr>
          <p:nvPr>
            <p:ph idx="1"/>
          </p:nvPr>
        </p:nvSpPr>
        <p:spPr/>
        <p:txBody>
          <a:bodyPr/>
          <a:lstStyle/>
          <a:p>
            <a:r>
              <a:rPr lang="en-US" dirty="0"/>
              <a:t>Centralized Control Plane</a:t>
            </a:r>
          </a:p>
          <a:p>
            <a:pPr lvl="1"/>
            <a:r>
              <a:rPr lang="en-US" dirty="0"/>
              <a:t>Aquila-wide controller</a:t>
            </a:r>
          </a:p>
          <a:p>
            <a:pPr lvl="1"/>
            <a:endParaRPr lang="en-US" dirty="0"/>
          </a:p>
          <a:p>
            <a:pPr lvl="1"/>
            <a:endParaRPr lang="en-US" dirty="0"/>
          </a:p>
          <a:p>
            <a:r>
              <a:rPr lang="en-US" dirty="0"/>
              <a:t>Embedded Control Processor</a:t>
            </a:r>
          </a:p>
          <a:p>
            <a:pPr lvl="1"/>
            <a:r>
              <a:rPr lang="en-US" dirty="0"/>
              <a:t>In each </a:t>
            </a:r>
            <a:r>
              <a:rPr lang="en-US" dirty="0" err="1"/>
              <a:t>TiN</a:t>
            </a:r>
            <a:endParaRPr lang="en-US" dirty="0"/>
          </a:p>
          <a:p>
            <a:pPr lvl="1"/>
            <a:r>
              <a:rPr lang="en-US" dirty="0"/>
              <a:t>Wimpy for cost reasons</a:t>
            </a:r>
          </a:p>
          <a:p>
            <a:pPr lvl="1"/>
            <a:r>
              <a:rPr lang="en-US" dirty="0"/>
              <a:t>Exposes low-level </a:t>
            </a:r>
            <a:r>
              <a:rPr lang="en-US" i="1" dirty="0"/>
              <a:t>register</a:t>
            </a:r>
            <a:r>
              <a:rPr lang="en-US" dirty="0"/>
              <a:t> API</a:t>
            </a:r>
          </a:p>
          <a:p>
            <a:pPr lvl="1"/>
            <a:endParaRPr lang="en-US" dirty="0"/>
          </a:p>
        </p:txBody>
      </p:sp>
      <p:pic>
        <p:nvPicPr>
          <p:cNvPr id="4" name="Picture 3">
            <a:extLst>
              <a:ext uri="{FF2B5EF4-FFF2-40B4-BE49-F238E27FC236}">
                <a16:creationId xmlns:a16="http://schemas.microsoft.com/office/drawing/2014/main" id="{AE8DEFEB-3FBE-804A-AFAB-3EE3916FCFA9}"/>
              </a:ext>
            </a:extLst>
          </p:cNvPr>
          <p:cNvPicPr>
            <a:picLocks noChangeAspect="1"/>
          </p:cNvPicPr>
          <p:nvPr/>
        </p:nvPicPr>
        <p:blipFill>
          <a:blip r:embed="rId3"/>
          <a:stretch>
            <a:fillRect/>
          </a:stretch>
        </p:blipFill>
        <p:spPr>
          <a:xfrm>
            <a:off x="6553198" y="2015152"/>
            <a:ext cx="5106237" cy="3819883"/>
          </a:xfrm>
          <a:prstGeom prst="rect">
            <a:avLst/>
          </a:prstGeom>
          <a:ln>
            <a:solidFill>
              <a:schemeClr val="tx1"/>
            </a:solidFill>
          </a:ln>
        </p:spPr>
      </p:pic>
    </p:spTree>
    <p:extLst>
      <p:ext uri="{BB962C8B-B14F-4D97-AF65-F5344CB8AC3E}">
        <p14:creationId xmlns:p14="http://schemas.microsoft.com/office/powerpoint/2010/main" val="3078586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4E07B-D3A9-6648-9DF1-84ABA9244A70}"/>
              </a:ext>
            </a:extLst>
          </p:cNvPr>
          <p:cNvSpPr>
            <a:spLocks noGrp="1"/>
          </p:cNvSpPr>
          <p:nvPr>
            <p:ph type="title"/>
          </p:nvPr>
        </p:nvSpPr>
        <p:spPr/>
        <p:txBody>
          <a:bodyPr/>
          <a:lstStyle/>
          <a:p>
            <a:r>
              <a:rPr lang="en-US" dirty="0"/>
              <a:t>Google’s history</a:t>
            </a:r>
          </a:p>
        </p:txBody>
      </p:sp>
      <p:pic>
        <p:nvPicPr>
          <p:cNvPr id="4" name="Content Placeholder 3">
            <a:extLst>
              <a:ext uri="{FF2B5EF4-FFF2-40B4-BE49-F238E27FC236}">
                <a16:creationId xmlns:a16="http://schemas.microsoft.com/office/drawing/2014/main" id="{73CEABFD-C150-BC4B-AF37-6B3EE8D9E755}"/>
              </a:ext>
            </a:extLst>
          </p:cNvPr>
          <p:cNvPicPr>
            <a:picLocks noGrp="1" noChangeAspect="1"/>
          </p:cNvPicPr>
          <p:nvPr>
            <p:ph idx="1"/>
          </p:nvPr>
        </p:nvPicPr>
        <p:blipFill>
          <a:blip r:embed="rId2"/>
          <a:stretch>
            <a:fillRect/>
          </a:stretch>
        </p:blipFill>
        <p:spPr>
          <a:xfrm>
            <a:off x="838200" y="1690688"/>
            <a:ext cx="7003473" cy="4704385"/>
          </a:xfrm>
          <a:prstGeom prst="rect">
            <a:avLst/>
          </a:prstGeom>
          <a:ln>
            <a:solidFill>
              <a:schemeClr val="tx1"/>
            </a:solidFill>
          </a:ln>
        </p:spPr>
      </p:pic>
    </p:spTree>
    <p:extLst>
      <p:ext uri="{BB962C8B-B14F-4D97-AF65-F5344CB8AC3E}">
        <p14:creationId xmlns:p14="http://schemas.microsoft.com/office/powerpoint/2010/main" val="3485088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959E-5E8D-9B4C-B64C-B3B846AD6A20}"/>
              </a:ext>
            </a:extLst>
          </p:cNvPr>
          <p:cNvSpPr>
            <a:spLocks noGrp="1"/>
          </p:cNvSpPr>
          <p:nvPr>
            <p:ph type="title"/>
          </p:nvPr>
        </p:nvSpPr>
        <p:spPr/>
        <p:txBody>
          <a:bodyPr/>
          <a:lstStyle/>
          <a:p>
            <a:r>
              <a:rPr lang="en-US" dirty="0"/>
              <a:t>SDN Challenges for Aquila</a:t>
            </a:r>
          </a:p>
        </p:txBody>
      </p:sp>
      <p:sp>
        <p:nvSpPr>
          <p:cNvPr id="3" name="Content Placeholder 2">
            <a:extLst>
              <a:ext uri="{FF2B5EF4-FFF2-40B4-BE49-F238E27FC236}">
                <a16:creationId xmlns:a16="http://schemas.microsoft.com/office/drawing/2014/main" id="{43181114-F016-B846-AAFF-B362A688EC68}"/>
              </a:ext>
            </a:extLst>
          </p:cNvPr>
          <p:cNvSpPr>
            <a:spLocks noGrp="1"/>
          </p:cNvSpPr>
          <p:nvPr>
            <p:ph idx="1"/>
          </p:nvPr>
        </p:nvSpPr>
        <p:spPr/>
        <p:txBody>
          <a:bodyPr/>
          <a:lstStyle/>
          <a:p>
            <a:r>
              <a:rPr lang="en-US" dirty="0"/>
              <a:t>Exploded routing state (for SDN controller)</a:t>
            </a:r>
          </a:p>
          <a:p>
            <a:pPr lvl="1"/>
            <a:r>
              <a:rPr lang="en-US" dirty="0"/>
              <a:t>Large number of endpoints and routing tables</a:t>
            </a:r>
          </a:p>
          <a:p>
            <a:pPr lvl="1"/>
            <a:r>
              <a:rPr lang="en-US" dirty="0"/>
              <a:t>Hierarchical naming and pruning redundant rules</a:t>
            </a:r>
          </a:p>
          <a:p>
            <a:pPr lvl="1"/>
            <a:r>
              <a:rPr lang="en-US" dirty="0"/>
              <a:t>Routing table in the </a:t>
            </a:r>
            <a:r>
              <a:rPr lang="en-US" dirty="0" err="1"/>
              <a:t>TiN</a:t>
            </a:r>
            <a:r>
              <a:rPr lang="en-US" dirty="0"/>
              <a:t> chip, what if it overflows?</a:t>
            </a:r>
          </a:p>
          <a:p>
            <a:pPr lvl="1"/>
            <a:endParaRPr lang="en-US" dirty="0"/>
          </a:p>
        </p:txBody>
      </p:sp>
    </p:spTree>
    <p:extLst>
      <p:ext uri="{BB962C8B-B14F-4D97-AF65-F5344CB8AC3E}">
        <p14:creationId xmlns:p14="http://schemas.microsoft.com/office/powerpoint/2010/main" val="2380308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959E-5E8D-9B4C-B64C-B3B846AD6A20}"/>
              </a:ext>
            </a:extLst>
          </p:cNvPr>
          <p:cNvSpPr>
            <a:spLocks noGrp="1"/>
          </p:cNvSpPr>
          <p:nvPr>
            <p:ph type="title"/>
          </p:nvPr>
        </p:nvSpPr>
        <p:spPr/>
        <p:txBody>
          <a:bodyPr/>
          <a:lstStyle/>
          <a:p>
            <a:r>
              <a:rPr lang="en-US" dirty="0"/>
              <a:t>SDN Challenges for Aquila</a:t>
            </a:r>
          </a:p>
        </p:txBody>
      </p:sp>
      <p:sp>
        <p:nvSpPr>
          <p:cNvPr id="3" name="Content Placeholder 2">
            <a:extLst>
              <a:ext uri="{FF2B5EF4-FFF2-40B4-BE49-F238E27FC236}">
                <a16:creationId xmlns:a16="http://schemas.microsoft.com/office/drawing/2014/main" id="{43181114-F016-B846-AAFF-B362A688EC68}"/>
              </a:ext>
            </a:extLst>
          </p:cNvPr>
          <p:cNvSpPr>
            <a:spLocks noGrp="1"/>
          </p:cNvSpPr>
          <p:nvPr>
            <p:ph idx="1"/>
          </p:nvPr>
        </p:nvSpPr>
        <p:spPr/>
        <p:txBody>
          <a:bodyPr/>
          <a:lstStyle/>
          <a:p>
            <a:r>
              <a:rPr lang="en-US" dirty="0"/>
              <a:t>Exploded routing state</a:t>
            </a:r>
          </a:p>
          <a:p>
            <a:r>
              <a:rPr lang="en-US" dirty="0"/>
              <a:t>Switch firmware w/ 2MB SRAM</a:t>
            </a:r>
          </a:p>
          <a:p>
            <a:pPr lvl="1"/>
            <a:r>
              <a:rPr lang="en-US" dirty="0"/>
              <a:t>With </a:t>
            </a:r>
            <a:r>
              <a:rPr lang="en-US" dirty="0" err="1"/>
              <a:t>FreeRTOS</a:t>
            </a:r>
            <a:r>
              <a:rPr lang="en-US" dirty="0"/>
              <a:t> &amp; </a:t>
            </a:r>
            <a:r>
              <a:rPr lang="en-US" dirty="0" err="1"/>
              <a:t>lwIP</a:t>
            </a:r>
            <a:r>
              <a:rPr lang="en-US" dirty="0"/>
              <a:t> net stack</a:t>
            </a:r>
          </a:p>
          <a:p>
            <a:pPr lvl="1"/>
            <a:r>
              <a:rPr lang="en-US" dirty="0"/>
              <a:t>Minimal functionality</a:t>
            </a:r>
          </a:p>
          <a:p>
            <a:pPr lvl="1"/>
            <a:r>
              <a:rPr lang="en-US" dirty="0"/>
              <a:t>Low level API to chip registers</a:t>
            </a:r>
          </a:p>
          <a:p>
            <a:pPr lvl="1"/>
            <a:r>
              <a:rPr lang="en-US" dirty="0"/>
              <a:t>Stateless firmware</a:t>
            </a:r>
          </a:p>
          <a:p>
            <a:pPr lvl="1"/>
            <a:endParaRPr lang="en-US" dirty="0"/>
          </a:p>
        </p:txBody>
      </p:sp>
      <p:pic>
        <p:nvPicPr>
          <p:cNvPr id="4" name="Picture 3">
            <a:extLst>
              <a:ext uri="{FF2B5EF4-FFF2-40B4-BE49-F238E27FC236}">
                <a16:creationId xmlns:a16="http://schemas.microsoft.com/office/drawing/2014/main" id="{AE8DEFEB-3FBE-804A-AFAB-3EE3916FCFA9}"/>
              </a:ext>
            </a:extLst>
          </p:cNvPr>
          <p:cNvPicPr>
            <a:picLocks noChangeAspect="1"/>
          </p:cNvPicPr>
          <p:nvPr/>
        </p:nvPicPr>
        <p:blipFill rotWithShape="1">
          <a:blip r:embed="rId3"/>
          <a:srcRect t="71780" r="52033"/>
          <a:stretch/>
        </p:blipFill>
        <p:spPr>
          <a:xfrm>
            <a:off x="7077926" y="2754085"/>
            <a:ext cx="4526245" cy="1992086"/>
          </a:xfrm>
          <a:prstGeom prst="rect">
            <a:avLst/>
          </a:prstGeom>
          <a:ln>
            <a:solidFill>
              <a:schemeClr val="tx1"/>
            </a:solidFill>
          </a:ln>
        </p:spPr>
      </p:pic>
    </p:spTree>
    <p:extLst>
      <p:ext uri="{BB962C8B-B14F-4D97-AF65-F5344CB8AC3E}">
        <p14:creationId xmlns:p14="http://schemas.microsoft.com/office/powerpoint/2010/main" val="2761998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959E-5E8D-9B4C-B64C-B3B846AD6A20}"/>
              </a:ext>
            </a:extLst>
          </p:cNvPr>
          <p:cNvSpPr>
            <a:spLocks noGrp="1"/>
          </p:cNvSpPr>
          <p:nvPr>
            <p:ph type="title"/>
          </p:nvPr>
        </p:nvSpPr>
        <p:spPr/>
        <p:txBody>
          <a:bodyPr/>
          <a:lstStyle/>
          <a:p>
            <a:r>
              <a:rPr lang="en-US" dirty="0"/>
              <a:t>SDN Challenges for Aquila</a:t>
            </a:r>
          </a:p>
        </p:txBody>
      </p:sp>
      <p:sp>
        <p:nvSpPr>
          <p:cNvPr id="3" name="Content Placeholder 2">
            <a:extLst>
              <a:ext uri="{FF2B5EF4-FFF2-40B4-BE49-F238E27FC236}">
                <a16:creationId xmlns:a16="http://schemas.microsoft.com/office/drawing/2014/main" id="{43181114-F016-B846-AAFF-B362A688EC68}"/>
              </a:ext>
            </a:extLst>
          </p:cNvPr>
          <p:cNvSpPr>
            <a:spLocks noGrp="1"/>
          </p:cNvSpPr>
          <p:nvPr>
            <p:ph idx="1"/>
          </p:nvPr>
        </p:nvSpPr>
        <p:spPr>
          <a:xfrm>
            <a:off x="838200" y="1825625"/>
            <a:ext cx="6672943" cy="4351338"/>
          </a:xfrm>
        </p:spPr>
        <p:txBody>
          <a:bodyPr/>
          <a:lstStyle/>
          <a:p>
            <a:r>
              <a:rPr lang="en-US" dirty="0"/>
              <a:t>Exploded routing state</a:t>
            </a:r>
          </a:p>
          <a:p>
            <a:r>
              <a:rPr lang="en-US" dirty="0"/>
              <a:t>Switch firmware w/ 2MB SRAM</a:t>
            </a:r>
          </a:p>
          <a:p>
            <a:r>
              <a:rPr lang="en-US" i="1" dirty="0"/>
              <a:t>In-band</a:t>
            </a:r>
            <a:r>
              <a:rPr lang="en-US" dirty="0"/>
              <a:t> bootstrapping </a:t>
            </a:r>
          </a:p>
          <a:p>
            <a:pPr lvl="1"/>
            <a:r>
              <a:rPr lang="en-US" dirty="0"/>
              <a:t>TCP connections to TiNs </a:t>
            </a:r>
            <a:r>
              <a:rPr lang="en-US" i="1" dirty="0"/>
              <a:t>in waves</a:t>
            </a:r>
          </a:p>
          <a:p>
            <a:pPr lvl="1"/>
            <a:r>
              <a:rPr lang="en-US" dirty="0"/>
              <a:t>Border TiNs connect first over DCN links</a:t>
            </a:r>
          </a:p>
          <a:p>
            <a:pPr lvl="1"/>
            <a:r>
              <a:rPr lang="en-US" dirty="0"/>
              <a:t>Other TiNs proxy through neighbors</a:t>
            </a:r>
          </a:p>
          <a:p>
            <a:pPr lvl="2"/>
            <a:r>
              <a:rPr lang="en-US" dirty="0"/>
              <a:t>Adjacent TiNs talk over PMOS protocol</a:t>
            </a:r>
          </a:p>
          <a:p>
            <a:pPr lvl="1"/>
            <a:r>
              <a:rPr lang="en-US" dirty="0"/>
              <a:t>DHCP and Control messages over GNet and PMOS</a:t>
            </a:r>
          </a:p>
          <a:p>
            <a:pPr lvl="1"/>
            <a:r>
              <a:rPr lang="en-US" dirty="0"/>
              <a:t>3 to 48 mins for </a:t>
            </a:r>
            <a:r>
              <a:rPr lang="en-US" dirty="0" err="1"/>
              <a:t>TiN</a:t>
            </a:r>
            <a:r>
              <a:rPr lang="en-US" dirty="0"/>
              <a:t> bootstrap</a:t>
            </a:r>
          </a:p>
        </p:txBody>
      </p:sp>
      <p:pic>
        <p:nvPicPr>
          <p:cNvPr id="5" name="Picture 4">
            <a:extLst>
              <a:ext uri="{FF2B5EF4-FFF2-40B4-BE49-F238E27FC236}">
                <a16:creationId xmlns:a16="http://schemas.microsoft.com/office/drawing/2014/main" id="{B0180587-8757-374E-9CC9-BEA4811137FA}"/>
              </a:ext>
            </a:extLst>
          </p:cNvPr>
          <p:cNvPicPr>
            <a:picLocks noChangeAspect="1"/>
          </p:cNvPicPr>
          <p:nvPr/>
        </p:nvPicPr>
        <p:blipFill>
          <a:blip r:embed="rId3"/>
          <a:stretch>
            <a:fillRect/>
          </a:stretch>
        </p:blipFill>
        <p:spPr>
          <a:xfrm>
            <a:off x="7663543" y="2036535"/>
            <a:ext cx="4022014" cy="2953896"/>
          </a:xfrm>
          <a:prstGeom prst="rect">
            <a:avLst/>
          </a:prstGeom>
          <a:ln>
            <a:solidFill>
              <a:schemeClr val="tx1"/>
            </a:solidFill>
          </a:ln>
        </p:spPr>
      </p:pic>
    </p:spTree>
    <p:extLst>
      <p:ext uri="{BB962C8B-B14F-4D97-AF65-F5344CB8AC3E}">
        <p14:creationId xmlns:p14="http://schemas.microsoft.com/office/powerpoint/2010/main" val="4227620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2A2DF-55AA-5D45-A2FC-2965338592C8}"/>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DFFBCE6C-C16D-2349-9489-7613CCA8DF15}"/>
              </a:ext>
            </a:extLst>
          </p:cNvPr>
          <p:cNvSpPr>
            <a:spLocks noGrp="1"/>
          </p:cNvSpPr>
          <p:nvPr>
            <p:ph idx="1"/>
          </p:nvPr>
        </p:nvSpPr>
        <p:spPr/>
        <p:txBody>
          <a:bodyPr>
            <a:normAutofit lnSpcReduction="10000"/>
          </a:bodyPr>
          <a:lstStyle/>
          <a:p>
            <a:pPr marL="0" indent="0">
              <a:buNone/>
            </a:pPr>
            <a:r>
              <a:rPr lang="en-US" u="sng" dirty="0"/>
              <a:t>Testbed</a:t>
            </a:r>
            <a:r>
              <a:rPr lang="en-US" dirty="0"/>
              <a:t> 1 Aquila Clique: 578 TiNs, 500 hosts</a:t>
            </a:r>
          </a:p>
          <a:p>
            <a:pPr marL="0" indent="0">
              <a:buNone/>
            </a:pPr>
            <a:endParaRPr lang="en-US" dirty="0"/>
          </a:p>
          <a:p>
            <a:pPr marL="0" indent="0">
              <a:buNone/>
            </a:pPr>
            <a:r>
              <a:rPr lang="en-US" dirty="0"/>
              <a:t>Apps</a:t>
            </a:r>
          </a:p>
          <a:p>
            <a:pPr lvl="1"/>
            <a:r>
              <a:rPr lang="en-US" dirty="0"/>
              <a:t>IP traffic generator using Pony Express </a:t>
            </a:r>
            <a:r>
              <a:rPr lang="en-US" sz="2000" dirty="0">
                <a:solidFill>
                  <a:srgbClr val="FF0000"/>
                </a:solidFill>
              </a:rPr>
              <a:t>[1]</a:t>
            </a:r>
            <a:endParaRPr lang="en-US" dirty="0">
              <a:solidFill>
                <a:srgbClr val="FF0000"/>
              </a:solidFill>
            </a:endParaRPr>
          </a:p>
          <a:p>
            <a:pPr lvl="1"/>
            <a:r>
              <a:rPr lang="en-US" dirty="0"/>
              <a:t>CliqueMap</a:t>
            </a:r>
            <a:r>
              <a:rPr lang="en-US" dirty="0">
                <a:solidFill>
                  <a:srgbClr val="FF0000"/>
                </a:solidFill>
              </a:rPr>
              <a:t> </a:t>
            </a:r>
            <a:r>
              <a:rPr lang="en-US" sz="2000" dirty="0">
                <a:solidFill>
                  <a:srgbClr val="FF0000"/>
                </a:solidFill>
              </a:rPr>
              <a:t>[2]</a:t>
            </a:r>
            <a:r>
              <a:rPr lang="en-US" dirty="0"/>
              <a:t>: An KV store using Pony Express or 1RMA</a:t>
            </a:r>
          </a:p>
          <a:p>
            <a:pPr lvl="1"/>
            <a:r>
              <a:rPr lang="en-US" dirty="0"/>
              <a:t>Both use </a:t>
            </a:r>
            <a:r>
              <a:rPr lang="en-US" i="1" dirty="0"/>
              <a:t>Swift</a:t>
            </a:r>
            <a:r>
              <a:rPr lang="en-US" sz="2000" dirty="0">
                <a:solidFill>
                  <a:srgbClr val="FF0000"/>
                </a:solidFill>
              </a:rPr>
              <a:t> [3]</a:t>
            </a:r>
            <a:r>
              <a:rPr lang="en-US" sz="2000" dirty="0"/>
              <a:t> </a:t>
            </a:r>
            <a:r>
              <a:rPr lang="en-US" dirty="0"/>
              <a:t>Congestion Control</a:t>
            </a:r>
          </a:p>
          <a:p>
            <a:pPr marL="0" indent="0">
              <a:buNone/>
            </a:pPr>
            <a:r>
              <a:rPr lang="en-US" dirty="0"/>
              <a:t>Metrics</a:t>
            </a:r>
          </a:p>
          <a:p>
            <a:pPr lvl="1"/>
            <a:r>
              <a:rPr lang="en-US" dirty="0"/>
              <a:t>IP Fabric RTT </a:t>
            </a:r>
          </a:p>
          <a:p>
            <a:pPr lvl="1"/>
            <a:r>
              <a:rPr lang="en-US" dirty="0"/>
              <a:t>1RMA Total Execution Latency</a:t>
            </a:r>
          </a:p>
          <a:p>
            <a:pPr lvl="1"/>
            <a:r>
              <a:rPr lang="en-US" dirty="0"/>
              <a:t>Achieved throughput</a:t>
            </a:r>
          </a:p>
        </p:txBody>
      </p:sp>
      <p:sp>
        <p:nvSpPr>
          <p:cNvPr id="5" name="TextBox 4">
            <a:extLst>
              <a:ext uri="{FF2B5EF4-FFF2-40B4-BE49-F238E27FC236}">
                <a16:creationId xmlns:a16="http://schemas.microsoft.com/office/drawing/2014/main" id="{E9A15068-4E20-E442-9D9D-B8D2A9568599}"/>
              </a:ext>
            </a:extLst>
          </p:cNvPr>
          <p:cNvSpPr txBox="1"/>
          <p:nvPr/>
        </p:nvSpPr>
        <p:spPr>
          <a:xfrm>
            <a:off x="838200" y="6089721"/>
            <a:ext cx="9949543" cy="646331"/>
          </a:xfrm>
          <a:prstGeom prst="rect">
            <a:avLst/>
          </a:prstGeom>
          <a:noFill/>
        </p:spPr>
        <p:txBody>
          <a:bodyPr wrap="square">
            <a:spAutoFit/>
          </a:bodyPr>
          <a:lstStyle/>
          <a:p>
            <a:r>
              <a:rPr lang="en-US" sz="1200" dirty="0">
                <a:solidFill>
                  <a:srgbClr val="FF0000"/>
                </a:solidFill>
              </a:rPr>
              <a:t>[1] </a:t>
            </a:r>
            <a:r>
              <a:rPr lang="en-US" sz="1200" dirty="0"/>
              <a:t>Snap: a microkernel approach to host networking, SOSP’19 </a:t>
            </a:r>
          </a:p>
          <a:p>
            <a:r>
              <a:rPr lang="en-US" sz="1200" dirty="0">
                <a:solidFill>
                  <a:srgbClr val="FF0000"/>
                </a:solidFill>
              </a:rPr>
              <a:t>[2] </a:t>
            </a:r>
            <a:r>
              <a:rPr lang="en-US" sz="1200" dirty="0"/>
              <a:t>CliqueMap: productionizing an RMA-based distributed caching system, SIGCOMM’21 </a:t>
            </a:r>
          </a:p>
          <a:p>
            <a:r>
              <a:rPr lang="en-US" sz="1200" dirty="0">
                <a:solidFill>
                  <a:srgbClr val="FF0000"/>
                </a:solidFill>
              </a:rPr>
              <a:t>[3] </a:t>
            </a:r>
            <a:r>
              <a:rPr lang="en-US" sz="1200" dirty="0"/>
              <a:t>Swift: Delay is Simple and Effective for Congestion Control in the Datacenter, SIGCOMM’20</a:t>
            </a:r>
          </a:p>
        </p:txBody>
      </p:sp>
    </p:spTree>
    <p:extLst>
      <p:ext uri="{BB962C8B-B14F-4D97-AF65-F5344CB8AC3E}">
        <p14:creationId xmlns:p14="http://schemas.microsoft.com/office/powerpoint/2010/main" val="680759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92F9-37D4-7C45-A789-281799AC47E6}"/>
              </a:ext>
            </a:extLst>
          </p:cNvPr>
          <p:cNvSpPr>
            <a:spLocks noGrp="1"/>
          </p:cNvSpPr>
          <p:nvPr>
            <p:ph type="title"/>
          </p:nvPr>
        </p:nvSpPr>
        <p:spPr/>
        <p:txBody>
          <a:bodyPr/>
          <a:lstStyle/>
          <a:p>
            <a:r>
              <a:rPr lang="en-US" dirty="0"/>
              <a:t>Latency under load</a:t>
            </a:r>
          </a:p>
        </p:txBody>
      </p:sp>
      <p:pic>
        <p:nvPicPr>
          <p:cNvPr id="5" name="Picture 4">
            <a:extLst>
              <a:ext uri="{FF2B5EF4-FFF2-40B4-BE49-F238E27FC236}">
                <a16:creationId xmlns:a16="http://schemas.microsoft.com/office/drawing/2014/main" id="{01734F5C-8F26-3B4C-AD72-CE335F9548DF}"/>
              </a:ext>
            </a:extLst>
          </p:cNvPr>
          <p:cNvPicPr>
            <a:picLocks noChangeAspect="1"/>
          </p:cNvPicPr>
          <p:nvPr/>
        </p:nvPicPr>
        <p:blipFill>
          <a:blip r:embed="rId2"/>
          <a:stretch>
            <a:fillRect/>
          </a:stretch>
        </p:blipFill>
        <p:spPr>
          <a:xfrm>
            <a:off x="1420585" y="1880849"/>
            <a:ext cx="9350829" cy="3096301"/>
          </a:xfrm>
          <a:prstGeom prst="rect">
            <a:avLst/>
          </a:prstGeom>
          <a:ln>
            <a:solidFill>
              <a:schemeClr val="tx1"/>
            </a:solidFill>
          </a:ln>
        </p:spPr>
      </p:pic>
      <p:sp>
        <p:nvSpPr>
          <p:cNvPr id="6" name="TextBox 5">
            <a:extLst>
              <a:ext uri="{FF2B5EF4-FFF2-40B4-BE49-F238E27FC236}">
                <a16:creationId xmlns:a16="http://schemas.microsoft.com/office/drawing/2014/main" id="{E9CE7E8A-4091-BB4A-AE74-3DAE552270AA}"/>
              </a:ext>
            </a:extLst>
          </p:cNvPr>
          <p:cNvSpPr txBox="1"/>
          <p:nvPr/>
        </p:nvSpPr>
        <p:spPr>
          <a:xfrm>
            <a:off x="3352801" y="5290458"/>
            <a:ext cx="460382" cy="523220"/>
          </a:xfrm>
          <a:prstGeom prst="rect">
            <a:avLst/>
          </a:prstGeom>
          <a:noFill/>
        </p:spPr>
        <p:txBody>
          <a:bodyPr wrap="none" rtlCol="0">
            <a:spAutoFit/>
          </a:bodyPr>
          <a:lstStyle/>
          <a:p>
            <a:r>
              <a:rPr lang="en-US" sz="2800" dirty="0"/>
              <a:t>IP</a:t>
            </a:r>
            <a:endParaRPr lang="en-US" dirty="0"/>
          </a:p>
        </p:txBody>
      </p:sp>
      <p:sp>
        <p:nvSpPr>
          <p:cNvPr id="7" name="TextBox 6">
            <a:extLst>
              <a:ext uri="{FF2B5EF4-FFF2-40B4-BE49-F238E27FC236}">
                <a16:creationId xmlns:a16="http://schemas.microsoft.com/office/drawing/2014/main" id="{045B324C-2445-434D-8B33-7AA3FDBC02E7}"/>
              </a:ext>
            </a:extLst>
          </p:cNvPr>
          <p:cNvSpPr txBox="1"/>
          <p:nvPr/>
        </p:nvSpPr>
        <p:spPr>
          <a:xfrm>
            <a:off x="8240486" y="5290458"/>
            <a:ext cx="1079142" cy="523220"/>
          </a:xfrm>
          <a:prstGeom prst="rect">
            <a:avLst/>
          </a:prstGeom>
          <a:noFill/>
        </p:spPr>
        <p:txBody>
          <a:bodyPr wrap="none" rtlCol="0">
            <a:spAutoFit/>
          </a:bodyPr>
          <a:lstStyle/>
          <a:p>
            <a:r>
              <a:rPr lang="en-US" sz="2800" dirty="0"/>
              <a:t>1RMA</a:t>
            </a:r>
            <a:endParaRPr lang="en-US" dirty="0"/>
          </a:p>
        </p:txBody>
      </p:sp>
    </p:spTree>
    <p:extLst>
      <p:ext uri="{BB962C8B-B14F-4D97-AF65-F5344CB8AC3E}">
        <p14:creationId xmlns:p14="http://schemas.microsoft.com/office/powerpoint/2010/main" val="1463975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DED1-8C2C-DA42-A2BA-91B5B396560D}"/>
              </a:ext>
            </a:extLst>
          </p:cNvPr>
          <p:cNvSpPr>
            <a:spLocks noGrp="1"/>
          </p:cNvSpPr>
          <p:nvPr>
            <p:ph type="title"/>
          </p:nvPr>
        </p:nvSpPr>
        <p:spPr/>
        <p:txBody>
          <a:bodyPr/>
          <a:lstStyle/>
          <a:p>
            <a:r>
              <a:rPr lang="en-US" dirty="0"/>
              <a:t>Latency Isolation</a:t>
            </a:r>
          </a:p>
        </p:txBody>
      </p:sp>
      <p:pic>
        <p:nvPicPr>
          <p:cNvPr id="4" name="Picture 3">
            <a:extLst>
              <a:ext uri="{FF2B5EF4-FFF2-40B4-BE49-F238E27FC236}">
                <a16:creationId xmlns:a16="http://schemas.microsoft.com/office/drawing/2014/main" id="{0C020E96-735B-BE42-81BC-EC9AF8F140E9}"/>
              </a:ext>
            </a:extLst>
          </p:cNvPr>
          <p:cNvPicPr>
            <a:picLocks noChangeAspect="1"/>
          </p:cNvPicPr>
          <p:nvPr/>
        </p:nvPicPr>
        <p:blipFill>
          <a:blip r:embed="rId2"/>
          <a:stretch>
            <a:fillRect/>
          </a:stretch>
        </p:blipFill>
        <p:spPr>
          <a:xfrm>
            <a:off x="1496754" y="1825625"/>
            <a:ext cx="9198492" cy="4351338"/>
          </a:xfrm>
          <a:prstGeom prst="rect">
            <a:avLst/>
          </a:prstGeom>
          <a:ln>
            <a:solidFill>
              <a:schemeClr val="tx1"/>
            </a:solidFill>
          </a:ln>
        </p:spPr>
      </p:pic>
    </p:spTree>
    <p:extLst>
      <p:ext uri="{BB962C8B-B14F-4D97-AF65-F5344CB8AC3E}">
        <p14:creationId xmlns:p14="http://schemas.microsoft.com/office/powerpoint/2010/main" val="3320586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DED1-8C2C-DA42-A2BA-91B5B396560D}"/>
              </a:ext>
            </a:extLst>
          </p:cNvPr>
          <p:cNvSpPr>
            <a:spLocks noGrp="1"/>
          </p:cNvSpPr>
          <p:nvPr>
            <p:ph type="title"/>
          </p:nvPr>
        </p:nvSpPr>
        <p:spPr/>
        <p:txBody>
          <a:bodyPr/>
          <a:lstStyle/>
          <a:p>
            <a:r>
              <a:rPr lang="en-US" dirty="0"/>
              <a:t>Application Impact</a:t>
            </a:r>
          </a:p>
        </p:txBody>
      </p:sp>
      <p:pic>
        <p:nvPicPr>
          <p:cNvPr id="4" name="Content Placeholder 3">
            <a:extLst>
              <a:ext uri="{FF2B5EF4-FFF2-40B4-BE49-F238E27FC236}">
                <a16:creationId xmlns:a16="http://schemas.microsoft.com/office/drawing/2014/main" id="{7470CE0A-402A-1446-B844-CDF1A974C63C}"/>
              </a:ext>
            </a:extLst>
          </p:cNvPr>
          <p:cNvPicPr>
            <a:picLocks noGrp="1" noChangeAspect="1"/>
          </p:cNvPicPr>
          <p:nvPr>
            <p:ph idx="1"/>
          </p:nvPr>
        </p:nvPicPr>
        <p:blipFill>
          <a:blip r:embed="rId2"/>
          <a:stretch>
            <a:fillRect/>
          </a:stretch>
        </p:blipFill>
        <p:spPr>
          <a:xfrm>
            <a:off x="3485912" y="1978025"/>
            <a:ext cx="5220175" cy="4019857"/>
          </a:xfrm>
          <a:prstGeom prst="rect">
            <a:avLst/>
          </a:prstGeom>
          <a:ln>
            <a:solidFill>
              <a:schemeClr val="tx1"/>
            </a:solidFill>
          </a:ln>
        </p:spPr>
      </p:pic>
    </p:spTree>
    <p:extLst>
      <p:ext uri="{BB962C8B-B14F-4D97-AF65-F5344CB8AC3E}">
        <p14:creationId xmlns:p14="http://schemas.microsoft.com/office/powerpoint/2010/main" val="162085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88-69A4-7F44-A2FD-8EDAC373228A}"/>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F7D6438C-33F0-324D-954D-6F1B8AAF457E}"/>
              </a:ext>
            </a:extLst>
          </p:cNvPr>
          <p:cNvSpPr>
            <a:spLocks noGrp="1"/>
          </p:cNvSpPr>
          <p:nvPr>
            <p:ph idx="1"/>
          </p:nvPr>
        </p:nvSpPr>
        <p:spPr>
          <a:xfrm>
            <a:off x="838200" y="1825625"/>
            <a:ext cx="6324600" cy="4351338"/>
          </a:xfrm>
        </p:spPr>
        <p:txBody>
          <a:bodyPr/>
          <a:lstStyle/>
          <a:p>
            <a:r>
              <a:rPr lang="en-US" dirty="0"/>
              <a:t>DragonFly doesn’t allow incremental deployment (on rack scale)</a:t>
            </a:r>
          </a:p>
          <a:p>
            <a:r>
              <a:rPr lang="en-US" dirty="0"/>
              <a:t>Allows lesser radius</a:t>
            </a:r>
          </a:p>
          <a:p>
            <a:r>
              <a:rPr lang="en-US" dirty="0"/>
              <a:t>Debugging cell-switched network</a:t>
            </a:r>
          </a:p>
          <a:p>
            <a:r>
              <a:rPr lang="en-US" dirty="0"/>
              <a:t>No improvements for legacy applications</a:t>
            </a:r>
          </a:p>
          <a:p>
            <a:endParaRPr lang="en-US" dirty="0"/>
          </a:p>
          <a:p>
            <a:endParaRPr lang="en-US" dirty="0"/>
          </a:p>
        </p:txBody>
      </p:sp>
      <p:pic>
        <p:nvPicPr>
          <p:cNvPr id="4" name="Picture 3">
            <a:extLst>
              <a:ext uri="{FF2B5EF4-FFF2-40B4-BE49-F238E27FC236}">
                <a16:creationId xmlns:a16="http://schemas.microsoft.com/office/drawing/2014/main" id="{27373C22-51AD-8249-ABF4-6D16B7E9CEF4}"/>
              </a:ext>
            </a:extLst>
          </p:cNvPr>
          <p:cNvPicPr>
            <a:picLocks noChangeAspect="1"/>
          </p:cNvPicPr>
          <p:nvPr/>
        </p:nvPicPr>
        <p:blipFill>
          <a:blip r:embed="rId2"/>
          <a:stretch>
            <a:fillRect/>
          </a:stretch>
        </p:blipFill>
        <p:spPr>
          <a:xfrm>
            <a:off x="7775123" y="1825625"/>
            <a:ext cx="3959679" cy="3396934"/>
          </a:xfrm>
          <a:prstGeom prst="rect">
            <a:avLst/>
          </a:prstGeom>
          <a:ln>
            <a:solidFill>
              <a:schemeClr val="tx1"/>
            </a:solidFill>
          </a:ln>
        </p:spPr>
      </p:pic>
    </p:spTree>
    <p:extLst>
      <p:ext uri="{BB962C8B-B14F-4D97-AF65-F5344CB8AC3E}">
        <p14:creationId xmlns:p14="http://schemas.microsoft.com/office/powerpoint/2010/main" val="2571039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6388-69A4-7F44-A2FD-8EDAC373228A}"/>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7D6438C-33F0-324D-954D-6F1B8AAF457E}"/>
              </a:ext>
            </a:extLst>
          </p:cNvPr>
          <p:cNvSpPr>
            <a:spLocks noGrp="1"/>
          </p:cNvSpPr>
          <p:nvPr>
            <p:ph idx="1"/>
          </p:nvPr>
        </p:nvSpPr>
        <p:spPr/>
        <p:txBody>
          <a:bodyPr/>
          <a:lstStyle/>
          <a:p>
            <a:r>
              <a:rPr lang="en-US" dirty="0"/>
              <a:t>How else could they have evaluated?</a:t>
            </a:r>
          </a:p>
        </p:txBody>
      </p:sp>
    </p:spTree>
    <p:extLst>
      <p:ext uri="{BB962C8B-B14F-4D97-AF65-F5344CB8AC3E}">
        <p14:creationId xmlns:p14="http://schemas.microsoft.com/office/powerpoint/2010/main" val="807798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8D70-985F-3947-BFFD-EEF8023AEFDB}"/>
              </a:ext>
            </a:extLst>
          </p:cNvPr>
          <p:cNvSpPr>
            <a:spLocks noGrp="1"/>
          </p:cNvSpPr>
          <p:nvPr>
            <p:ph type="title"/>
          </p:nvPr>
        </p:nvSpPr>
        <p:spPr/>
        <p:txBody>
          <a:bodyPr/>
          <a:lstStyle/>
          <a:p>
            <a:r>
              <a:rPr lang="en-US" dirty="0"/>
              <a:t>Aquila Summary</a:t>
            </a:r>
          </a:p>
        </p:txBody>
      </p:sp>
      <p:sp>
        <p:nvSpPr>
          <p:cNvPr id="3" name="Content Placeholder 2">
            <a:extLst>
              <a:ext uri="{FF2B5EF4-FFF2-40B4-BE49-F238E27FC236}">
                <a16:creationId xmlns:a16="http://schemas.microsoft.com/office/drawing/2014/main" id="{8A9187F6-8B8C-D448-AC65-88FD1756EB0C}"/>
              </a:ext>
            </a:extLst>
          </p:cNvPr>
          <p:cNvSpPr>
            <a:spLocks noGrp="1"/>
          </p:cNvSpPr>
          <p:nvPr>
            <p:ph idx="1"/>
          </p:nvPr>
        </p:nvSpPr>
        <p:spPr/>
        <p:txBody>
          <a:bodyPr/>
          <a:lstStyle/>
          <a:p>
            <a:pPr marL="0" indent="0">
              <a:buNone/>
            </a:pPr>
            <a:r>
              <a:rPr lang="en-US" dirty="0"/>
              <a:t>First attempt at DCN that supports emerging technologies at scale</a:t>
            </a:r>
          </a:p>
          <a:p>
            <a:r>
              <a:rPr lang="en-US" i="1" dirty="0"/>
              <a:t>Clique-scale</a:t>
            </a:r>
            <a:r>
              <a:rPr lang="en-US" dirty="0"/>
              <a:t> resource disaggregation</a:t>
            </a:r>
          </a:p>
          <a:p>
            <a:r>
              <a:rPr lang="en-US" i="1" dirty="0"/>
              <a:t>Clique-scale</a:t>
            </a:r>
            <a:r>
              <a:rPr lang="en-US" dirty="0"/>
              <a:t> ultra low-latency apps</a:t>
            </a:r>
          </a:p>
          <a:p>
            <a:r>
              <a:rPr lang="en-US" dirty="0"/>
              <a:t>With backwards compatibility</a:t>
            </a:r>
          </a:p>
        </p:txBody>
      </p:sp>
    </p:spTree>
    <p:extLst>
      <p:ext uri="{BB962C8B-B14F-4D97-AF65-F5344CB8AC3E}">
        <p14:creationId xmlns:p14="http://schemas.microsoft.com/office/powerpoint/2010/main" val="987508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7AE-E8FA-AE4A-9B88-7E3BB7430D54}"/>
              </a:ext>
            </a:extLst>
          </p:cNvPr>
          <p:cNvSpPr>
            <a:spLocks noGrp="1"/>
          </p:cNvSpPr>
          <p:nvPr>
            <p:ph type="title"/>
          </p:nvPr>
        </p:nvSpPr>
        <p:spPr/>
        <p:txBody>
          <a:bodyPr/>
          <a:lstStyle/>
          <a:p>
            <a:r>
              <a:rPr lang="en-US" dirty="0"/>
              <a:t>Datacenter Network (DCN) 101 </a:t>
            </a:r>
          </a:p>
        </p:txBody>
      </p:sp>
      <p:pic>
        <p:nvPicPr>
          <p:cNvPr id="4" name="Picture 3">
            <a:extLst>
              <a:ext uri="{FF2B5EF4-FFF2-40B4-BE49-F238E27FC236}">
                <a16:creationId xmlns:a16="http://schemas.microsoft.com/office/drawing/2014/main" id="{083B4E7F-E2C2-1548-99DE-5983951699AE}"/>
              </a:ext>
            </a:extLst>
          </p:cNvPr>
          <p:cNvPicPr>
            <a:picLocks noChangeAspect="1"/>
          </p:cNvPicPr>
          <p:nvPr/>
        </p:nvPicPr>
        <p:blipFill>
          <a:blip r:embed="rId2"/>
          <a:stretch>
            <a:fillRect/>
          </a:stretch>
        </p:blipFill>
        <p:spPr>
          <a:xfrm>
            <a:off x="838200" y="2161309"/>
            <a:ext cx="5092817" cy="3724746"/>
          </a:xfrm>
          <a:prstGeom prst="rect">
            <a:avLst/>
          </a:prstGeom>
          <a:ln>
            <a:solidFill>
              <a:schemeClr val="tx1"/>
            </a:solidFill>
          </a:ln>
        </p:spPr>
      </p:pic>
      <p:pic>
        <p:nvPicPr>
          <p:cNvPr id="5" name="Picture 4">
            <a:extLst>
              <a:ext uri="{FF2B5EF4-FFF2-40B4-BE49-F238E27FC236}">
                <a16:creationId xmlns:a16="http://schemas.microsoft.com/office/drawing/2014/main" id="{CC58A190-1DA3-6047-9BB5-8E14AF9F55FE}"/>
              </a:ext>
            </a:extLst>
          </p:cNvPr>
          <p:cNvPicPr>
            <a:picLocks noChangeAspect="1"/>
          </p:cNvPicPr>
          <p:nvPr/>
        </p:nvPicPr>
        <p:blipFill>
          <a:blip r:embed="rId3"/>
          <a:stretch>
            <a:fillRect/>
          </a:stretch>
        </p:blipFill>
        <p:spPr>
          <a:xfrm>
            <a:off x="6260985" y="2161309"/>
            <a:ext cx="5092816" cy="3724746"/>
          </a:xfrm>
          <a:prstGeom prst="rect">
            <a:avLst/>
          </a:prstGeom>
          <a:ln>
            <a:solidFill>
              <a:schemeClr val="tx1"/>
            </a:solidFill>
          </a:ln>
        </p:spPr>
      </p:pic>
      <p:sp>
        <p:nvSpPr>
          <p:cNvPr id="6" name="Footer Placeholder 5">
            <a:extLst>
              <a:ext uri="{FF2B5EF4-FFF2-40B4-BE49-F238E27FC236}">
                <a16:creationId xmlns:a16="http://schemas.microsoft.com/office/drawing/2014/main" id="{60932766-72A0-D14D-BF6F-268896CCE770}"/>
              </a:ext>
            </a:extLst>
          </p:cNvPr>
          <p:cNvSpPr>
            <a:spLocks noGrp="1"/>
          </p:cNvSpPr>
          <p:nvPr>
            <p:ph type="ftr" sz="quarter" idx="11"/>
          </p:nvPr>
        </p:nvSpPr>
        <p:spPr>
          <a:xfrm>
            <a:off x="6416180" y="6492875"/>
            <a:ext cx="4937620" cy="228600"/>
          </a:xfrm>
        </p:spPr>
        <p:txBody>
          <a:bodyPr/>
          <a:lstStyle/>
          <a:p>
            <a:pPr algn="r"/>
            <a:r>
              <a:rPr lang="en-US" sz="1100" dirty="0"/>
              <a:t>https://</a:t>
            </a:r>
            <a:r>
              <a:rPr lang="en-US" sz="1100" dirty="0" err="1"/>
              <a:t>cseweb.ucsd.edu</a:t>
            </a:r>
            <a:r>
              <a:rPr lang="en-US" sz="1100" dirty="0"/>
              <a:t>/classes/wi19/cse222A-a/lectures/222A-wi19-l8.pdf</a:t>
            </a:r>
          </a:p>
        </p:txBody>
      </p:sp>
    </p:spTree>
    <p:extLst>
      <p:ext uri="{BB962C8B-B14F-4D97-AF65-F5344CB8AC3E}">
        <p14:creationId xmlns:p14="http://schemas.microsoft.com/office/powerpoint/2010/main" val="1540046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8476-3EC3-1F4F-9CE0-8A1D42964D68}"/>
              </a:ext>
            </a:extLst>
          </p:cNvPr>
          <p:cNvSpPr>
            <a:spLocks noGrp="1"/>
          </p:cNvSpPr>
          <p:nvPr>
            <p:ph type="title"/>
          </p:nvPr>
        </p:nvSpPr>
        <p:spPr/>
        <p:txBody>
          <a:bodyPr/>
          <a:lstStyle/>
          <a:p>
            <a:r>
              <a:rPr lang="en-US" dirty="0"/>
              <a:t>DCN Considerations</a:t>
            </a:r>
          </a:p>
        </p:txBody>
      </p:sp>
      <p:sp>
        <p:nvSpPr>
          <p:cNvPr id="3" name="Content Placeholder 2">
            <a:extLst>
              <a:ext uri="{FF2B5EF4-FFF2-40B4-BE49-F238E27FC236}">
                <a16:creationId xmlns:a16="http://schemas.microsoft.com/office/drawing/2014/main" id="{EB4C5FDB-74AC-624D-8D94-FCD6AF592732}"/>
              </a:ext>
            </a:extLst>
          </p:cNvPr>
          <p:cNvSpPr>
            <a:spLocks noGrp="1"/>
          </p:cNvSpPr>
          <p:nvPr>
            <p:ph idx="1"/>
          </p:nvPr>
        </p:nvSpPr>
        <p:spPr>
          <a:xfrm>
            <a:off x="838200" y="1825625"/>
            <a:ext cx="4561114" cy="4351338"/>
          </a:xfrm>
        </p:spPr>
        <p:txBody>
          <a:bodyPr>
            <a:normAutofit lnSpcReduction="10000"/>
          </a:bodyPr>
          <a:lstStyle/>
          <a:p>
            <a:r>
              <a:rPr lang="en-US" dirty="0"/>
              <a:t>Topology</a:t>
            </a:r>
          </a:p>
          <a:p>
            <a:pPr lvl="1"/>
            <a:r>
              <a:rPr lang="en-US" dirty="0"/>
              <a:t>Scalability</a:t>
            </a:r>
          </a:p>
          <a:p>
            <a:pPr lvl="1"/>
            <a:r>
              <a:rPr lang="en-US" dirty="0"/>
              <a:t>Incremental deployment</a:t>
            </a:r>
          </a:p>
          <a:p>
            <a:pPr lvl="1"/>
            <a:r>
              <a:rPr lang="en-US" dirty="0"/>
              <a:t>Cabling complexity</a:t>
            </a:r>
          </a:p>
          <a:p>
            <a:pPr lvl="1"/>
            <a:r>
              <a:rPr lang="en-US" dirty="0"/>
              <a:t>Failure tolerance</a:t>
            </a:r>
          </a:p>
          <a:p>
            <a:r>
              <a:rPr lang="en-US" dirty="0"/>
              <a:t>Routing</a:t>
            </a:r>
          </a:p>
          <a:p>
            <a:pPr lvl="1"/>
            <a:r>
              <a:rPr lang="en-US" dirty="0"/>
              <a:t>Maximizing bandwidth</a:t>
            </a:r>
          </a:p>
          <a:p>
            <a:pPr lvl="1"/>
            <a:r>
              <a:rPr lang="en-US" dirty="0"/>
              <a:t>SDN Complexity</a:t>
            </a:r>
          </a:p>
          <a:p>
            <a:r>
              <a:rPr lang="en-US" dirty="0"/>
              <a:t>Transport</a:t>
            </a:r>
          </a:p>
          <a:p>
            <a:pPr lvl="1"/>
            <a:r>
              <a:rPr lang="en-US" dirty="0"/>
              <a:t>Congestion control</a:t>
            </a:r>
          </a:p>
          <a:p>
            <a:pPr lvl="1"/>
            <a:r>
              <a:rPr lang="en-US" dirty="0"/>
              <a:t>Low Latency </a:t>
            </a:r>
          </a:p>
          <a:p>
            <a:endParaRPr lang="en-US" dirty="0"/>
          </a:p>
          <a:p>
            <a:endParaRPr lang="en-US" dirty="0"/>
          </a:p>
        </p:txBody>
      </p:sp>
      <p:pic>
        <p:nvPicPr>
          <p:cNvPr id="7" name="Picture 6">
            <a:extLst>
              <a:ext uri="{FF2B5EF4-FFF2-40B4-BE49-F238E27FC236}">
                <a16:creationId xmlns:a16="http://schemas.microsoft.com/office/drawing/2014/main" id="{7682ABB1-1346-6F42-8B69-FB15CCB70CBF}"/>
              </a:ext>
            </a:extLst>
          </p:cNvPr>
          <p:cNvPicPr>
            <a:picLocks noChangeAspect="1"/>
          </p:cNvPicPr>
          <p:nvPr/>
        </p:nvPicPr>
        <p:blipFill>
          <a:blip r:embed="rId2"/>
          <a:stretch>
            <a:fillRect/>
          </a:stretch>
        </p:blipFill>
        <p:spPr>
          <a:xfrm>
            <a:off x="5791199" y="1825625"/>
            <a:ext cx="6012651" cy="4264479"/>
          </a:xfrm>
          <a:prstGeom prst="rect">
            <a:avLst/>
          </a:prstGeom>
          <a:ln>
            <a:solidFill>
              <a:schemeClr val="tx1"/>
            </a:solidFill>
          </a:ln>
        </p:spPr>
      </p:pic>
    </p:spTree>
    <p:extLst>
      <p:ext uri="{BB962C8B-B14F-4D97-AF65-F5344CB8AC3E}">
        <p14:creationId xmlns:p14="http://schemas.microsoft.com/office/powerpoint/2010/main" val="119311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991A-8F0C-4642-93B8-F67B59A5B1C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8380E69-DA44-AE4E-8235-913F485DBB4E}"/>
              </a:ext>
            </a:extLst>
          </p:cNvPr>
          <p:cNvSpPr>
            <a:spLocks noGrp="1"/>
          </p:cNvSpPr>
          <p:nvPr>
            <p:ph idx="1"/>
          </p:nvPr>
        </p:nvSpPr>
        <p:spPr/>
        <p:txBody>
          <a:bodyPr>
            <a:normAutofit/>
          </a:bodyPr>
          <a:lstStyle/>
          <a:p>
            <a:pPr marL="0" indent="0">
              <a:buNone/>
            </a:pPr>
            <a:r>
              <a:rPr lang="en-US" dirty="0"/>
              <a:t>Need for ultra-low latency:</a:t>
            </a:r>
          </a:p>
          <a:p>
            <a:pPr lvl="1"/>
            <a:r>
              <a:rPr lang="en-US" dirty="0"/>
              <a:t>Tightly-coupled DC workloads </a:t>
            </a:r>
          </a:p>
          <a:p>
            <a:pPr lvl="1"/>
            <a:r>
              <a:rPr lang="en-US" dirty="0"/>
              <a:t>Low-latency RDMA</a:t>
            </a:r>
          </a:p>
          <a:p>
            <a:pPr lvl="1"/>
            <a:r>
              <a:rPr lang="en-US" dirty="0"/>
              <a:t>Resource disaggregation</a:t>
            </a:r>
          </a:p>
          <a:p>
            <a:pPr marL="457200" lvl="1" indent="0">
              <a:buNone/>
            </a:pPr>
            <a:endParaRPr lang="en-US" dirty="0"/>
          </a:p>
          <a:p>
            <a:pPr marL="0" indent="0">
              <a:buNone/>
            </a:pPr>
            <a:r>
              <a:rPr lang="en-US" u="sng" dirty="0"/>
              <a:t>Goal</a:t>
            </a:r>
            <a:r>
              <a:rPr lang="en-US" dirty="0"/>
              <a:t>: RDMA </a:t>
            </a:r>
            <a:r>
              <a:rPr lang="en-US" i="1" dirty="0"/>
              <a:t>co-existing</a:t>
            </a:r>
            <a:r>
              <a:rPr lang="en-US" dirty="0"/>
              <a:t> with TCP/IP but without performance impact</a:t>
            </a:r>
          </a:p>
          <a:p>
            <a:pPr lvl="1"/>
            <a:r>
              <a:rPr lang="en-US" dirty="0"/>
              <a:t>RDMA on L3 – too slow</a:t>
            </a:r>
          </a:p>
          <a:p>
            <a:pPr lvl="1"/>
            <a:r>
              <a:rPr lang="en-US" dirty="0"/>
              <a:t>RDMA on L2 – but ethernet makes sharing difficult</a:t>
            </a:r>
          </a:p>
          <a:p>
            <a:pPr marL="457200" lvl="1" indent="0">
              <a:buNone/>
            </a:pPr>
            <a:endParaRPr lang="en-US" dirty="0"/>
          </a:p>
          <a:p>
            <a:pPr marL="0" indent="0">
              <a:buNone/>
            </a:pPr>
            <a:r>
              <a:rPr lang="en-US" dirty="0"/>
              <a:t>So why not rebuild L2 to support both?</a:t>
            </a:r>
          </a:p>
          <a:p>
            <a:pPr marL="0" indent="0">
              <a:buNone/>
            </a:pPr>
            <a:endParaRPr lang="en-US" dirty="0">
              <a:solidFill>
                <a:srgbClr val="C00000"/>
              </a:solidFil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82514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35245-9422-1049-B45B-D4B2FEF788B7}"/>
              </a:ext>
            </a:extLst>
          </p:cNvPr>
          <p:cNvSpPr>
            <a:spLocks noGrp="1"/>
          </p:cNvSpPr>
          <p:nvPr>
            <p:ph type="title"/>
          </p:nvPr>
        </p:nvSpPr>
        <p:spPr/>
        <p:txBody>
          <a:bodyPr/>
          <a:lstStyle/>
          <a:p>
            <a:r>
              <a:rPr lang="en-US" dirty="0"/>
              <a:t>Aquila</a:t>
            </a:r>
          </a:p>
        </p:txBody>
      </p:sp>
      <p:sp>
        <p:nvSpPr>
          <p:cNvPr id="3" name="Content Placeholder 2">
            <a:extLst>
              <a:ext uri="{FF2B5EF4-FFF2-40B4-BE49-F238E27FC236}">
                <a16:creationId xmlns:a16="http://schemas.microsoft.com/office/drawing/2014/main" id="{41A1542A-D741-3944-B896-E4A4D28F55EB}"/>
              </a:ext>
            </a:extLst>
          </p:cNvPr>
          <p:cNvSpPr>
            <a:spLocks noGrp="1"/>
          </p:cNvSpPr>
          <p:nvPr>
            <p:ph idx="1"/>
          </p:nvPr>
        </p:nvSpPr>
        <p:spPr/>
        <p:txBody>
          <a:bodyPr/>
          <a:lstStyle/>
          <a:p>
            <a:pPr marL="0" indent="0">
              <a:buNone/>
            </a:pPr>
            <a:r>
              <a:rPr lang="en-US" dirty="0"/>
              <a:t>Clique-based architecture</a:t>
            </a:r>
          </a:p>
          <a:p>
            <a:pPr lvl="1"/>
            <a:r>
              <a:rPr lang="en-US" dirty="0"/>
              <a:t>1-2k network ports per clique</a:t>
            </a:r>
          </a:p>
          <a:p>
            <a:pPr lvl="1"/>
            <a:r>
              <a:rPr lang="en-US" dirty="0"/>
              <a:t>Plugs into the traditional clos network</a:t>
            </a:r>
          </a:p>
          <a:p>
            <a:pPr lvl="1"/>
            <a:r>
              <a:rPr lang="en-US" dirty="0"/>
              <a:t>New capabilities within the Clique</a:t>
            </a:r>
          </a:p>
          <a:p>
            <a:pPr lvl="2"/>
            <a:r>
              <a:rPr lang="en-US" dirty="0"/>
              <a:t>Robust RDMA</a:t>
            </a:r>
          </a:p>
          <a:p>
            <a:pPr lvl="2"/>
            <a:r>
              <a:rPr lang="en-US" dirty="0"/>
              <a:t>Predictable, low-latency communication</a:t>
            </a:r>
          </a:p>
          <a:p>
            <a:pPr lvl="2"/>
            <a:r>
              <a:rPr lang="en-US" dirty="0"/>
              <a:t>Device disaggregation</a:t>
            </a:r>
          </a:p>
          <a:p>
            <a:pPr lvl="2"/>
            <a:r>
              <a:rPr lang="en-US" dirty="0"/>
              <a:t>Support for ML primitives</a:t>
            </a:r>
          </a:p>
          <a:p>
            <a:pPr lvl="1"/>
            <a:r>
              <a:rPr lang="en-US" dirty="0"/>
              <a:t>Traditional IP-based transport between Cliques</a:t>
            </a:r>
          </a:p>
          <a:p>
            <a:pPr lvl="1"/>
            <a:r>
              <a:rPr lang="en-US" dirty="0"/>
              <a:t>Sufficiently larger (than a rack) for many apps</a:t>
            </a:r>
          </a:p>
        </p:txBody>
      </p:sp>
      <p:pic>
        <p:nvPicPr>
          <p:cNvPr id="4" name="Picture 3">
            <a:extLst>
              <a:ext uri="{FF2B5EF4-FFF2-40B4-BE49-F238E27FC236}">
                <a16:creationId xmlns:a16="http://schemas.microsoft.com/office/drawing/2014/main" id="{A9F7D803-1EE0-9A4C-87B5-FBC6E27FE8BF}"/>
              </a:ext>
            </a:extLst>
          </p:cNvPr>
          <p:cNvPicPr>
            <a:picLocks noChangeAspect="1"/>
          </p:cNvPicPr>
          <p:nvPr/>
        </p:nvPicPr>
        <p:blipFill>
          <a:blip r:embed="rId2"/>
          <a:stretch>
            <a:fillRect/>
          </a:stretch>
        </p:blipFill>
        <p:spPr>
          <a:xfrm>
            <a:off x="8909188" y="1027906"/>
            <a:ext cx="2046732" cy="1848405"/>
          </a:xfrm>
          <a:prstGeom prst="rect">
            <a:avLst/>
          </a:prstGeom>
        </p:spPr>
      </p:pic>
      <p:pic>
        <p:nvPicPr>
          <p:cNvPr id="5" name="Picture 4">
            <a:extLst>
              <a:ext uri="{FF2B5EF4-FFF2-40B4-BE49-F238E27FC236}">
                <a16:creationId xmlns:a16="http://schemas.microsoft.com/office/drawing/2014/main" id="{3953FCAF-DC37-3745-A75A-1CB23959EDC7}"/>
              </a:ext>
            </a:extLst>
          </p:cNvPr>
          <p:cNvPicPr>
            <a:picLocks noChangeAspect="1"/>
          </p:cNvPicPr>
          <p:nvPr/>
        </p:nvPicPr>
        <p:blipFill>
          <a:blip r:embed="rId3"/>
          <a:stretch>
            <a:fillRect/>
          </a:stretch>
        </p:blipFill>
        <p:spPr>
          <a:xfrm>
            <a:off x="8439727" y="3200234"/>
            <a:ext cx="2985655" cy="2891281"/>
          </a:xfrm>
          <a:prstGeom prst="rect">
            <a:avLst/>
          </a:prstGeom>
        </p:spPr>
      </p:pic>
    </p:spTree>
    <p:extLst>
      <p:ext uri="{BB962C8B-B14F-4D97-AF65-F5344CB8AC3E}">
        <p14:creationId xmlns:p14="http://schemas.microsoft.com/office/powerpoint/2010/main" val="2565873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97C-0A48-ED4D-B36E-5017795A7B5D}"/>
              </a:ext>
            </a:extLst>
          </p:cNvPr>
          <p:cNvSpPr>
            <a:spLocks noGrp="1"/>
          </p:cNvSpPr>
          <p:nvPr>
            <p:ph type="title"/>
          </p:nvPr>
        </p:nvSpPr>
        <p:spPr/>
        <p:txBody>
          <a:bodyPr/>
          <a:lstStyle/>
          <a:p>
            <a:r>
              <a:rPr lang="en-US" dirty="0"/>
              <a:t>Aquila: Design goals</a:t>
            </a:r>
          </a:p>
        </p:txBody>
      </p:sp>
      <p:sp>
        <p:nvSpPr>
          <p:cNvPr id="3" name="Content Placeholder 2">
            <a:extLst>
              <a:ext uri="{FF2B5EF4-FFF2-40B4-BE49-F238E27FC236}">
                <a16:creationId xmlns:a16="http://schemas.microsoft.com/office/drawing/2014/main" id="{783C6B2E-3F8F-7541-9053-2EC796697592}"/>
              </a:ext>
            </a:extLst>
          </p:cNvPr>
          <p:cNvSpPr>
            <a:spLocks noGrp="1"/>
          </p:cNvSpPr>
          <p:nvPr>
            <p:ph idx="1"/>
          </p:nvPr>
        </p:nvSpPr>
        <p:spPr/>
        <p:txBody>
          <a:bodyPr/>
          <a:lstStyle/>
          <a:p>
            <a:r>
              <a:rPr lang="en-US" dirty="0"/>
              <a:t>Cost-effective</a:t>
            </a:r>
          </a:p>
          <a:p>
            <a:pPr lvl="1"/>
            <a:r>
              <a:rPr lang="en-US" dirty="0"/>
              <a:t>Single, replicated silicon component </a:t>
            </a:r>
          </a:p>
          <a:p>
            <a:pPr lvl="1"/>
            <a:r>
              <a:rPr lang="en-US" dirty="0"/>
              <a:t>Switch in the NIC: </a:t>
            </a:r>
            <a:r>
              <a:rPr lang="en-US" dirty="0" err="1"/>
              <a:t>ToR</a:t>
            </a:r>
            <a:r>
              <a:rPr lang="en-US" dirty="0"/>
              <a:t>-in-NIC (</a:t>
            </a:r>
            <a:r>
              <a:rPr lang="en-US" dirty="0" err="1"/>
              <a:t>TiN</a:t>
            </a:r>
            <a:r>
              <a:rPr lang="en-US" dirty="0"/>
              <a:t>) chip</a:t>
            </a:r>
          </a:p>
          <a:p>
            <a:pPr lvl="1"/>
            <a:r>
              <a:rPr lang="en-US" dirty="0"/>
              <a:t>Connections within and across Cliques</a:t>
            </a:r>
          </a:p>
          <a:p>
            <a:pPr marL="0" indent="0">
              <a:buNone/>
            </a:pPr>
            <a:endParaRPr lang="en-US" dirty="0"/>
          </a:p>
        </p:txBody>
      </p:sp>
      <p:pic>
        <p:nvPicPr>
          <p:cNvPr id="5" name="Picture 4">
            <a:extLst>
              <a:ext uri="{FF2B5EF4-FFF2-40B4-BE49-F238E27FC236}">
                <a16:creationId xmlns:a16="http://schemas.microsoft.com/office/drawing/2014/main" id="{73EDA17E-3E85-194B-9848-962CE676B453}"/>
              </a:ext>
            </a:extLst>
          </p:cNvPr>
          <p:cNvPicPr>
            <a:picLocks noChangeAspect="1"/>
          </p:cNvPicPr>
          <p:nvPr/>
        </p:nvPicPr>
        <p:blipFill>
          <a:blip r:embed="rId3"/>
          <a:stretch>
            <a:fillRect/>
          </a:stretch>
        </p:blipFill>
        <p:spPr>
          <a:xfrm>
            <a:off x="7565523" y="1690688"/>
            <a:ext cx="3870573" cy="3429000"/>
          </a:xfrm>
          <a:prstGeom prst="rect">
            <a:avLst/>
          </a:prstGeom>
          <a:ln>
            <a:solidFill>
              <a:schemeClr val="tx1"/>
            </a:solidFill>
          </a:ln>
        </p:spPr>
      </p:pic>
      <p:sp>
        <p:nvSpPr>
          <p:cNvPr id="6" name="TextBox 5">
            <a:extLst>
              <a:ext uri="{FF2B5EF4-FFF2-40B4-BE49-F238E27FC236}">
                <a16:creationId xmlns:a16="http://schemas.microsoft.com/office/drawing/2014/main" id="{6603255E-FD76-F043-A853-123676B3D63E}"/>
              </a:ext>
            </a:extLst>
          </p:cNvPr>
          <p:cNvSpPr txBox="1"/>
          <p:nvPr/>
        </p:nvSpPr>
        <p:spPr>
          <a:xfrm>
            <a:off x="8439912" y="5305036"/>
            <a:ext cx="2700676" cy="369332"/>
          </a:xfrm>
          <a:prstGeom prst="rect">
            <a:avLst/>
          </a:prstGeom>
          <a:noFill/>
        </p:spPr>
        <p:txBody>
          <a:bodyPr wrap="none" rtlCol="0">
            <a:spAutoFit/>
          </a:bodyPr>
          <a:lstStyle/>
          <a:p>
            <a:r>
              <a:rPr lang="en-US" dirty="0"/>
              <a:t>NIC + medium-radix switch</a:t>
            </a:r>
          </a:p>
        </p:txBody>
      </p:sp>
    </p:spTree>
    <p:extLst>
      <p:ext uri="{BB962C8B-B14F-4D97-AF65-F5344CB8AC3E}">
        <p14:creationId xmlns:p14="http://schemas.microsoft.com/office/powerpoint/2010/main" val="2261555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97C-0A48-ED4D-B36E-5017795A7B5D}"/>
              </a:ext>
            </a:extLst>
          </p:cNvPr>
          <p:cNvSpPr>
            <a:spLocks noGrp="1"/>
          </p:cNvSpPr>
          <p:nvPr>
            <p:ph type="title"/>
          </p:nvPr>
        </p:nvSpPr>
        <p:spPr/>
        <p:txBody>
          <a:bodyPr/>
          <a:lstStyle/>
          <a:p>
            <a:r>
              <a:rPr lang="en-US" dirty="0"/>
              <a:t>Aquila: Design goals</a:t>
            </a:r>
          </a:p>
        </p:txBody>
      </p:sp>
      <p:sp>
        <p:nvSpPr>
          <p:cNvPr id="3" name="Content Placeholder 2">
            <a:extLst>
              <a:ext uri="{FF2B5EF4-FFF2-40B4-BE49-F238E27FC236}">
                <a16:creationId xmlns:a16="http://schemas.microsoft.com/office/drawing/2014/main" id="{783C6B2E-3F8F-7541-9053-2EC796697592}"/>
              </a:ext>
            </a:extLst>
          </p:cNvPr>
          <p:cNvSpPr>
            <a:spLocks noGrp="1"/>
          </p:cNvSpPr>
          <p:nvPr>
            <p:ph idx="1"/>
          </p:nvPr>
        </p:nvSpPr>
        <p:spPr/>
        <p:txBody>
          <a:bodyPr/>
          <a:lstStyle/>
          <a:p>
            <a:r>
              <a:rPr lang="en-US" dirty="0"/>
              <a:t>Cost-effective</a:t>
            </a:r>
          </a:p>
          <a:p>
            <a:r>
              <a:rPr lang="en-US" dirty="0"/>
              <a:t>Ultra low-latency</a:t>
            </a:r>
          </a:p>
          <a:p>
            <a:pPr lvl="1"/>
            <a:r>
              <a:rPr lang="en-US" dirty="0"/>
              <a:t>Cell-based communication – much smaller than packets</a:t>
            </a:r>
          </a:p>
          <a:p>
            <a:pPr lvl="1"/>
            <a:r>
              <a:rPr lang="en-US" dirty="0"/>
              <a:t>Shallow-buffering</a:t>
            </a:r>
          </a:p>
          <a:p>
            <a:pPr lvl="1"/>
            <a:r>
              <a:rPr lang="en-US" dirty="0"/>
              <a:t>Near lossless delivery – with end-to-end solicitation </a:t>
            </a:r>
          </a:p>
        </p:txBody>
      </p:sp>
    </p:spTree>
    <p:extLst>
      <p:ext uri="{BB962C8B-B14F-4D97-AF65-F5344CB8AC3E}">
        <p14:creationId xmlns:p14="http://schemas.microsoft.com/office/powerpoint/2010/main" val="2906815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97C-0A48-ED4D-B36E-5017795A7B5D}"/>
              </a:ext>
            </a:extLst>
          </p:cNvPr>
          <p:cNvSpPr>
            <a:spLocks noGrp="1"/>
          </p:cNvSpPr>
          <p:nvPr>
            <p:ph type="title"/>
          </p:nvPr>
        </p:nvSpPr>
        <p:spPr/>
        <p:txBody>
          <a:bodyPr/>
          <a:lstStyle/>
          <a:p>
            <a:r>
              <a:rPr lang="en-US" dirty="0"/>
              <a:t>Aquila: Design goals</a:t>
            </a:r>
          </a:p>
        </p:txBody>
      </p:sp>
      <p:sp>
        <p:nvSpPr>
          <p:cNvPr id="3" name="Content Placeholder 2">
            <a:extLst>
              <a:ext uri="{FF2B5EF4-FFF2-40B4-BE49-F238E27FC236}">
                <a16:creationId xmlns:a16="http://schemas.microsoft.com/office/drawing/2014/main" id="{783C6B2E-3F8F-7541-9053-2EC796697592}"/>
              </a:ext>
            </a:extLst>
          </p:cNvPr>
          <p:cNvSpPr>
            <a:spLocks noGrp="1"/>
          </p:cNvSpPr>
          <p:nvPr>
            <p:ph idx="1"/>
          </p:nvPr>
        </p:nvSpPr>
        <p:spPr/>
        <p:txBody>
          <a:bodyPr/>
          <a:lstStyle/>
          <a:p>
            <a:r>
              <a:rPr lang="en-US" dirty="0"/>
              <a:t>Cost-effective</a:t>
            </a:r>
          </a:p>
          <a:p>
            <a:r>
              <a:rPr lang="en-US" dirty="0"/>
              <a:t>Ultra low-latency</a:t>
            </a:r>
          </a:p>
          <a:p>
            <a:r>
              <a:rPr lang="en-US" dirty="0"/>
              <a:t>Unified fabric</a:t>
            </a:r>
          </a:p>
          <a:p>
            <a:pPr lvl="1"/>
            <a:r>
              <a:rPr lang="en-US" dirty="0"/>
              <a:t>Both legacy and RDMA traffic</a:t>
            </a:r>
          </a:p>
          <a:p>
            <a:pPr lvl="1"/>
            <a:r>
              <a:rPr lang="en-US" dirty="0"/>
              <a:t>New Layer-2 protocol </a:t>
            </a:r>
            <a:r>
              <a:rPr lang="en-US" b="1" dirty="0"/>
              <a:t>GNet</a:t>
            </a:r>
          </a:p>
          <a:p>
            <a:pPr lvl="1"/>
            <a:r>
              <a:rPr lang="en-US" dirty="0"/>
              <a:t>Bake RDMA into GNet, instead of overlay</a:t>
            </a:r>
          </a:p>
        </p:txBody>
      </p:sp>
    </p:spTree>
    <p:extLst>
      <p:ext uri="{BB962C8B-B14F-4D97-AF65-F5344CB8AC3E}">
        <p14:creationId xmlns:p14="http://schemas.microsoft.com/office/powerpoint/2010/main" val="1896261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1526</TotalTime>
  <Words>1365</Words>
  <Application>Microsoft Macintosh PowerPoint</Application>
  <PresentationFormat>Widescreen</PresentationFormat>
  <Paragraphs>203</Paragraphs>
  <Slides>29</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Aquila: A unified, low-latency fabric for datacenter networks</vt:lpstr>
      <vt:lpstr>Google’s history</vt:lpstr>
      <vt:lpstr>Datacenter Network (DCN) 101 </vt:lpstr>
      <vt:lpstr>DCN Considerations</vt:lpstr>
      <vt:lpstr>Motivation</vt:lpstr>
      <vt:lpstr>Aquila</vt:lpstr>
      <vt:lpstr>Aquila: Design goals</vt:lpstr>
      <vt:lpstr>Aquila: Design goals</vt:lpstr>
      <vt:lpstr>Aquila: Design goals</vt:lpstr>
      <vt:lpstr>Aquila: Design goals</vt:lpstr>
      <vt:lpstr>Overview</vt:lpstr>
      <vt:lpstr>TiN Chip</vt:lpstr>
      <vt:lpstr>TiN Chip </vt:lpstr>
      <vt:lpstr>IP over GNet </vt:lpstr>
      <vt:lpstr>IP over GNet </vt:lpstr>
      <vt:lpstr>RDMA over GNet </vt:lpstr>
      <vt:lpstr>Logical Layout</vt:lpstr>
      <vt:lpstr>Physical Layout</vt:lpstr>
      <vt:lpstr>SDN Infrastructure</vt:lpstr>
      <vt:lpstr>SDN Challenges for Aquila</vt:lpstr>
      <vt:lpstr>SDN Challenges for Aquila</vt:lpstr>
      <vt:lpstr>SDN Challenges for Aquila</vt:lpstr>
      <vt:lpstr>Evaluation</vt:lpstr>
      <vt:lpstr>Latency under load</vt:lpstr>
      <vt:lpstr>Latency Isolation</vt:lpstr>
      <vt:lpstr>Application Impact</vt:lpstr>
      <vt:lpstr>Limitations</vt:lpstr>
      <vt:lpstr>Discussion</vt:lpstr>
      <vt:lpstr>Aquila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Anil Yelam (c)</dc:creator>
  <cp:lastModifiedBy>Anil Yelam (c)</cp:lastModifiedBy>
  <cp:revision>18</cp:revision>
  <dcterms:created xsi:type="dcterms:W3CDTF">2022-06-02T17:16:13Z</dcterms:created>
  <dcterms:modified xsi:type="dcterms:W3CDTF">2022-06-03T18:42:47Z</dcterms:modified>
</cp:coreProperties>
</file>